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9" r:id="rId5"/>
    <p:sldId id="302" r:id="rId6"/>
    <p:sldId id="312" r:id="rId7"/>
    <p:sldId id="304" r:id="rId8"/>
    <p:sldId id="313" r:id="rId9"/>
    <p:sldId id="308" r:id="rId10"/>
    <p:sldId id="310" r:id="rId11"/>
    <p:sldId id="314" r:id="rId12"/>
    <p:sldId id="309" r:id="rId13"/>
    <p:sldId id="280" r:id="rId14"/>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247">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0066"/>
    <a:srgbClr val="FFFFCC"/>
    <a:srgbClr val="FFFF00"/>
    <a:srgbClr val="FF7C80"/>
    <a:srgbClr val="9999FF"/>
    <a:srgbClr val="99FFCC"/>
    <a:srgbClr val="0E73B9"/>
    <a:srgbClr val="0071BC"/>
    <a:srgbClr val="005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95717-9AA5-4E14-8CE6-32353CA256A2}" v="4" dt="2024-08-26T15:42:1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94660"/>
  </p:normalViewPr>
  <p:slideViewPr>
    <p:cSldViewPr snapToGrid="0">
      <p:cViewPr varScale="1">
        <p:scale>
          <a:sx n="81" d="100"/>
          <a:sy n="81" d="100"/>
        </p:scale>
        <p:origin x="788" y="60"/>
      </p:cViewPr>
      <p:guideLst>
        <p:guide orient="horz" pos="3239"/>
        <p:guide pos="5247"/>
      </p:guideLst>
    </p:cSldViewPr>
  </p:slideViewPr>
  <p:notesTextViewPr>
    <p:cViewPr>
      <p:scale>
        <a:sx n="1" d="1"/>
        <a:sy n="1" d="1"/>
      </p:scale>
      <p:origin x="0" y="0"/>
    </p:cViewPr>
  </p:notesTextViewPr>
  <p:notesViewPr>
    <p:cSldViewPr snapToGrid="0">
      <p:cViewPr>
        <p:scale>
          <a:sx n="1" d="2"/>
          <a:sy n="1" d="2"/>
        </p:scale>
        <p:origin x="0" y="0"/>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53F9CF6-3C59-0044-A98E-5621531DB8C4}" type="datetimeFigureOut">
              <a:rPr lang="en-US" smtClean="0"/>
              <a:t>9/5/2024</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68D2B203-0CFB-0947-A4BA-DD5C56FB722D}" type="slidenum">
              <a:rPr lang="en-US" smtClean="0"/>
              <a:t>‹#›</a:t>
            </a:fld>
            <a:endParaRPr lang="en-US"/>
          </a:p>
        </p:txBody>
      </p:sp>
    </p:spTree>
    <p:extLst>
      <p:ext uri="{BB962C8B-B14F-4D97-AF65-F5344CB8AC3E}">
        <p14:creationId xmlns:p14="http://schemas.microsoft.com/office/powerpoint/2010/main" val="1117664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89D8F-B765-7F48-A694-74FB4F66D157}" type="slidenum">
              <a:rPr lang="en-US" smtClean="0"/>
              <a:t>1</a:t>
            </a:fld>
            <a:endParaRPr lang="en-US"/>
          </a:p>
        </p:txBody>
      </p:sp>
    </p:spTree>
    <p:extLst>
      <p:ext uri="{BB962C8B-B14F-4D97-AF65-F5344CB8AC3E}">
        <p14:creationId xmlns:p14="http://schemas.microsoft.com/office/powerpoint/2010/main" val="44306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194908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330218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69655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414825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181506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79140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Reminder of Contact Details</a:t>
            </a:r>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312958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89D8F-B765-7F48-A694-74FB4F66D157}" type="slidenum">
              <a:rPr lang="en-US" smtClean="0"/>
              <a:t>10</a:t>
            </a:fld>
            <a:endParaRPr lang="en-US"/>
          </a:p>
        </p:txBody>
      </p:sp>
    </p:spTree>
    <p:extLst>
      <p:ext uri="{BB962C8B-B14F-4D97-AF65-F5344CB8AC3E}">
        <p14:creationId xmlns:p14="http://schemas.microsoft.com/office/powerpoint/2010/main" val="2960636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2193079"/>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8679" y="2781702"/>
            <a:ext cx="7500939" cy="416138"/>
          </a:xfrm>
        </p:spPr>
        <p:txBody>
          <a:bodyPr/>
          <a:lstStyle>
            <a:lvl1pPr algn="l">
              <a:defRPr>
                <a:solidFill>
                  <a:srgbClr val="0071BC"/>
                </a:solidFill>
              </a:defRPr>
            </a:lvl1pPr>
          </a:lstStyle>
          <a:p>
            <a:r>
              <a:rPr lang="ga-IE"/>
              <a:t>Click to edit Master title style</a:t>
            </a:r>
            <a:endParaRPr lang="en-GB"/>
          </a:p>
        </p:txBody>
      </p:sp>
      <p:sp>
        <p:nvSpPr>
          <p:cNvPr id="3" name="Subtitle 2"/>
          <p:cNvSpPr>
            <a:spLocks noGrp="1"/>
          </p:cNvSpPr>
          <p:nvPr>
            <p:ph type="subTitle" idx="1"/>
          </p:nvPr>
        </p:nvSpPr>
        <p:spPr>
          <a:xfrm>
            <a:off x="828675" y="3212350"/>
            <a:ext cx="7500938" cy="271350"/>
          </a:xfrm>
        </p:spPr>
        <p:txBody>
          <a:bodyPr/>
          <a:lstStyle>
            <a:lvl1pPr marL="0" indent="0" algn="l">
              <a:buNone/>
              <a:defRPr sz="1400" b="0">
                <a:solidFill>
                  <a:srgbClr val="0071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a:p>
        </p:txBody>
      </p:sp>
      <p:sp>
        <p:nvSpPr>
          <p:cNvPr id="11" name="Text Placeholder 10"/>
          <p:cNvSpPr>
            <a:spLocks noGrp="1"/>
          </p:cNvSpPr>
          <p:nvPr>
            <p:ph type="body" sz="quarter" idx="10"/>
          </p:nvPr>
        </p:nvSpPr>
        <p:spPr>
          <a:xfrm>
            <a:off x="828680" y="3956596"/>
            <a:ext cx="4679325" cy="734531"/>
          </a:xfrm>
        </p:spPr>
        <p:txBody>
          <a:bodyPr/>
          <a:lstStyle>
            <a:lvl1pPr>
              <a:spcBef>
                <a:spcPts val="0"/>
              </a:spcBef>
              <a:defRPr sz="1400">
                <a:solidFill>
                  <a:srgbClr val="0071BC"/>
                </a:solidFill>
              </a:defRPr>
            </a:lvl1pPr>
            <a:lvl2pPr marL="0" indent="0">
              <a:spcBef>
                <a:spcPts val="0"/>
              </a:spcBef>
              <a:buNone/>
              <a:defRPr sz="1400">
                <a:solidFill>
                  <a:srgbClr val="0071BC"/>
                </a:solidFill>
              </a:defRPr>
            </a:lvl2pPr>
            <a:lvl3pPr marL="0" indent="0">
              <a:spcBef>
                <a:spcPts val="567"/>
              </a:spcBef>
              <a:buNone/>
              <a:defRPr sz="1400">
                <a:solidFill>
                  <a:srgbClr val="0071BC"/>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sp>
        <p:nvSpPr>
          <p:cNvPr id="15" name="Rectangle 14"/>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410" y="473558"/>
            <a:ext cx="4076301" cy="1098777"/>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410806"/>
            <a:ext cx="7500938" cy="3030141"/>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80" y="1428750"/>
            <a:ext cx="3819525" cy="2990766"/>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ga-IE"/>
              <a:t>Click to edit Master text styles</a:t>
            </a:r>
          </a:p>
          <a:p>
            <a:pPr lvl="1"/>
            <a:r>
              <a:rPr lang="ga-IE"/>
              <a:t>Second level</a:t>
            </a:r>
          </a:p>
        </p:txBody>
      </p:sp>
      <p:sp>
        <p:nvSpPr>
          <p:cNvPr id="6"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1" name="Rectangle 10"/>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12" name="TextBox 11"/>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
        <p:nvSpPr>
          <p:cNvPr id="9" name="Picture Placeholder 4">
            <a:extLst>
              <a:ext uri="{FF2B5EF4-FFF2-40B4-BE49-F238E27FC236}">
                <a16:creationId xmlns:a16="http://schemas.microsoft.com/office/drawing/2014/main" id="{803F7601-7215-6143-A78F-FF5D4A5B1FE7}"/>
              </a:ext>
            </a:extLst>
          </p:cNvPr>
          <p:cNvSpPr>
            <a:spLocks noGrp="1"/>
          </p:cNvSpPr>
          <p:nvPr>
            <p:ph type="pic" sz="quarter" idx="12" hasCustomPrompt="1"/>
          </p:nvPr>
        </p:nvSpPr>
        <p:spPr>
          <a:xfrm>
            <a:off x="4939200" y="1078712"/>
            <a:ext cx="4204800" cy="3739342"/>
          </a:xfrm>
          <a:solidFill>
            <a:schemeClr val="accent4"/>
          </a:solidFill>
        </p:spPr>
        <p:txBody>
          <a:bodyPr tIns="0" anchor="ctr" anchorCtr="0"/>
          <a:lstStyle>
            <a:lvl1pPr algn="ctr">
              <a:defRPr sz="1600" b="0">
                <a:solidFill>
                  <a:schemeClr val="accent3"/>
                </a:solidFill>
              </a:defRPr>
            </a:lvl1pPr>
          </a:lstStyle>
          <a:p>
            <a:r>
              <a:rPr lang="en-GB"/>
              <a:t>IMAGE</a:t>
            </a:r>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6"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1" name="Rectangle 10"/>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12" name="TextBox 11"/>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
        <p:nvSpPr>
          <p:cNvPr id="8" name="Picture Placeholder 4">
            <a:extLst>
              <a:ext uri="{FF2B5EF4-FFF2-40B4-BE49-F238E27FC236}">
                <a16:creationId xmlns:a16="http://schemas.microsoft.com/office/drawing/2014/main" id="{E8133FA6-B904-6D43-AB09-6D2C02745566}"/>
              </a:ext>
            </a:extLst>
          </p:cNvPr>
          <p:cNvSpPr>
            <a:spLocks noGrp="1"/>
          </p:cNvSpPr>
          <p:nvPr>
            <p:ph type="pic" sz="quarter" idx="12" hasCustomPrompt="1"/>
          </p:nvPr>
        </p:nvSpPr>
        <p:spPr>
          <a:xfrm>
            <a:off x="0" y="1078712"/>
            <a:ext cx="9144000" cy="3739342"/>
          </a:xfrm>
          <a:solidFill>
            <a:schemeClr val="accent4"/>
          </a:solidFill>
        </p:spPr>
        <p:txBody>
          <a:bodyPr tIns="0" anchor="ctr" anchorCtr="0"/>
          <a:lstStyle>
            <a:lvl1pPr algn="ctr">
              <a:defRPr sz="1600" b="0">
                <a:solidFill>
                  <a:schemeClr val="accent3"/>
                </a:solidFill>
              </a:defRPr>
            </a:lvl1pPr>
          </a:lstStyle>
          <a:p>
            <a:r>
              <a:rPr lang="en-GB"/>
              <a:t>IMAGE</a:t>
            </a:r>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Rectangle 7"/>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ctrTitle"/>
          </p:nvPr>
        </p:nvSpPr>
        <p:spPr>
          <a:xfrm>
            <a:off x="828679" y="2786400"/>
            <a:ext cx="7500939" cy="416138"/>
          </a:xfrm>
        </p:spPr>
        <p:txBody>
          <a:bodyPr/>
          <a:lstStyle>
            <a:lvl1pPr algn="l">
              <a:defRPr sz="4200">
                <a:solidFill>
                  <a:srgbClr val="0071BC"/>
                </a:solidFill>
              </a:defRPr>
            </a:lvl1pPr>
          </a:lstStyle>
          <a:p>
            <a:r>
              <a:rPr lang="ga-IE"/>
              <a:t>Click to edit Master title style</a:t>
            </a:r>
            <a:endParaRPr lang="en-GB"/>
          </a:p>
        </p:txBody>
      </p:sp>
      <p:sp>
        <p:nvSpPr>
          <p:cNvPr id="6" name="Rectangle 5"/>
          <p:cNvSpPr/>
          <p:nvPr userDrawn="1"/>
        </p:nvSpPr>
        <p:spPr>
          <a:xfrm>
            <a:off x="0" y="0"/>
            <a:ext cx="9144000" cy="2193079"/>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410" y="473558"/>
            <a:ext cx="4076301" cy="1098777"/>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76" y="1410809"/>
            <a:ext cx="7527924" cy="2732569"/>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9"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2" name="Rectangle 11"/>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3" name="Picture 12"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4" name="TextBox 13"/>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4779128-4337-48DB-8A4F-46A9A07E1C72}" type="datetimeFigureOut">
              <a:rPr lang="en-IE" smtClean="0">
                <a:solidFill>
                  <a:prstClr val="black">
                    <a:tint val="75000"/>
                  </a:prstClr>
                </a:solidFill>
                <a:latin typeface="Calibri"/>
              </a:rPr>
              <a:pPr/>
              <a:t>05/09/2024</a:t>
            </a:fld>
            <a:endParaRPr lang="en-I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I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B57A390-F74C-419D-ABFB-5735B1B48667}" type="slidenum">
              <a:rPr lang="en-IE" smtClean="0">
                <a:solidFill>
                  <a:prstClr val="black">
                    <a:tint val="75000"/>
                  </a:prstClr>
                </a:solidFill>
                <a:latin typeface="Calibri"/>
              </a:rPr>
              <a:pPr/>
              <a:t>‹#›</a:t>
            </a:fld>
            <a:endParaRPr lang="en-IE">
              <a:solidFill>
                <a:prstClr val="black">
                  <a:tint val="75000"/>
                </a:prstClr>
              </a:solidFill>
              <a:latin typeface="Calibri"/>
            </a:endParaRPr>
          </a:p>
        </p:txBody>
      </p:sp>
    </p:spTree>
    <p:extLst>
      <p:ext uri="{BB962C8B-B14F-4D97-AF65-F5344CB8AC3E}">
        <p14:creationId xmlns:p14="http://schemas.microsoft.com/office/powerpoint/2010/main" val="39487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9" name="Text Placeholder 5"/>
          <p:cNvSpPr>
            <a:spLocks noGrp="1"/>
          </p:cNvSpPr>
          <p:nvPr>
            <p:ph type="body" sz="quarter" idx="11"/>
          </p:nvPr>
        </p:nvSpPr>
        <p:spPr>
          <a:xfrm>
            <a:off x="828675" y="685802"/>
            <a:ext cx="7500938" cy="207169"/>
          </a:xfrm>
        </p:spPr>
        <p:txBody>
          <a:bodyPr/>
          <a:lstStyle>
            <a:lvl1pPr>
              <a:defRPr sz="1400" b="0">
                <a:solidFill>
                  <a:srgbClr val="0071BC"/>
                </a:solidFill>
              </a:defRPr>
            </a:lvl1pPr>
          </a:lstStyle>
          <a:p>
            <a:pPr lvl="0"/>
            <a:r>
              <a:rPr lang="ga-IE"/>
              <a:t>Click to edit Master text styles</a:t>
            </a:r>
          </a:p>
        </p:txBody>
      </p:sp>
      <p:sp>
        <p:nvSpPr>
          <p:cNvPr id="18" name="Rectangle 17"/>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9" name="Picture 18"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20" name="TextBox 19"/>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3064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9"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403663"/>
            <a:ext cx="7500938" cy="3072600"/>
          </a:xfrm>
          <a:prstGeom prst="rect">
            <a:avLst/>
          </a:prstGeom>
        </p:spPr>
        <p:txBody>
          <a:bodyPr vert="horz" lIns="0" tIns="0" rIns="0" bIns="0" rtlCol="0">
            <a:no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7" name="Rectangle 6"/>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a:t>Trinity College Dublin, </a:t>
            </a:r>
            <a:r>
              <a:rPr lang="en-GB" sz="1000"/>
              <a:t>The University of Dublin</a:t>
            </a:r>
          </a:p>
        </p:txBody>
      </p:sp>
      <p:sp>
        <p:nvSpPr>
          <p:cNvPr id="8" name="TextBox 7"/>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2" r:id="rId8"/>
    <p:sldLayoutId id="2147483663" r:id="rId9"/>
  </p:sldLayoutIdLst>
  <p:hf sldNum="0" hdr="0" dt="0"/>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cd.ie/sl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rin.paullin@tcd.i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panile 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526" y="-1"/>
            <a:ext cx="9144000" cy="5143501"/>
          </a:xfrm>
          <a:prstGeom prst="rect">
            <a:avLst/>
          </a:prstGeom>
        </p:spPr>
      </p:pic>
      <p:sp>
        <p:nvSpPr>
          <p:cNvPr id="8" name="Rectangle 3"/>
          <p:cNvSpPr>
            <a:spLocks/>
          </p:cNvSpPr>
          <p:nvPr/>
        </p:nvSpPr>
        <p:spPr bwMode="auto">
          <a:xfrm>
            <a:off x="455655" y="4822827"/>
            <a:ext cx="4217987" cy="102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defTabSz="683998">
              <a:defRPr/>
            </a:pPr>
            <a:r>
              <a:rPr lang="en-US" sz="1000" b="1" baseline="30000">
                <a:solidFill>
                  <a:srgbClr val="FFFFFF"/>
                </a:solidFill>
                <a:latin typeface="Source Sans Pro" charset="0"/>
                <a:cs typeface="Source Sans Pro" charset="0"/>
                <a:sym typeface="Source Sans Pro" charset="0"/>
              </a:rPr>
              <a:t>Trinity College Dublin, </a:t>
            </a:r>
            <a:r>
              <a:rPr lang="en-US" sz="1000" baseline="30000">
                <a:solidFill>
                  <a:srgbClr val="FFFFFF"/>
                </a:solidFill>
                <a:latin typeface="Source Sans Pro" charset="0"/>
                <a:cs typeface="Source Sans Pro" charset="0"/>
                <a:sym typeface="Source Sans Pro" charset="0"/>
              </a:rPr>
              <a:t>The University of Dublin</a:t>
            </a:r>
            <a:endParaRPr lang="en-US" sz="1000" b="1" baseline="30000">
              <a:solidFill>
                <a:srgbClr val="FFFFFF"/>
              </a:solidFill>
              <a:latin typeface="Source Sans Pro" charset="0"/>
              <a:cs typeface="Source Sans Pro" charset="0"/>
              <a:sym typeface="Source Sans Pro" charset="0"/>
            </a:endParaRPr>
          </a:p>
        </p:txBody>
      </p:sp>
      <p:pic>
        <p:nvPicPr>
          <p:cNvPr id="9" name="Picture 4" descr="TCD_Whit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29" y="382590"/>
            <a:ext cx="1573213" cy="42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Rectangle 1"/>
          <p:cNvSpPr txBox="1">
            <a:spLocks noChangeArrowheads="1"/>
          </p:cNvSpPr>
          <p:nvPr/>
        </p:nvSpPr>
        <p:spPr>
          <a:xfrm>
            <a:off x="142606" y="1734403"/>
            <a:ext cx="8722053" cy="3409097"/>
          </a:xfrm>
          <a:prstGeom prst="rect">
            <a:avLst/>
          </a:prstGeom>
        </p:spPr>
        <p:txBody>
          <a:bodyPr vert="horz" lIns="91226" tIns="45613" rIns="91226" bIns="45613" rtlCol="0" anchor="t">
            <a:normAutofit/>
          </a:bodyPr>
          <a:lstStyle>
            <a:lvl1pPr marL="0" indent="0" algn="l" defTabSz="457200" rtl="0" eaLnBrk="1" latinLnBrk="0" hangingPunct="1">
              <a:spcBef>
                <a:spcPct val="20000"/>
              </a:spcBef>
              <a:buFont typeface="Arial"/>
              <a:buNone/>
              <a:defRPr sz="4500" b="1" kern="1200">
                <a:solidFill>
                  <a:schemeClr val="tx1"/>
                </a:solidFill>
                <a:latin typeface="Source Sans Pro"/>
                <a:ea typeface="+mn-ea"/>
                <a:cs typeface="Source Sans Pro"/>
              </a:defRPr>
            </a:lvl1pPr>
            <a:lvl2pPr marL="457200" indent="0" algn="l" defTabSz="457200" rtl="0" eaLnBrk="1" latinLnBrk="0" hangingPunct="1">
              <a:spcBef>
                <a:spcPct val="20000"/>
              </a:spcBef>
              <a:buFont typeface="Arial"/>
              <a:buNone/>
              <a:defRPr sz="3600" kern="1200">
                <a:solidFill>
                  <a:schemeClr val="tx1"/>
                </a:solidFill>
                <a:latin typeface="Source Sans Pro"/>
                <a:ea typeface="+mn-ea"/>
                <a:cs typeface="Source Sans Pro"/>
              </a:defRPr>
            </a:lvl2pPr>
            <a:lvl3pPr marL="1143000" indent="-228600" algn="l" defTabSz="457200" rtl="0" eaLnBrk="1" latinLnBrk="0" hangingPunct="1">
              <a:spcBef>
                <a:spcPct val="20000"/>
              </a:spcBef>
              <a:buFont typeface="Arial"/>
              <a:buChar char="•"/>
              <a:defRPr sz="2700" kern="1200">
                <a:solidFill>
                  <a:schemeClr val="tx1"/>
                </a:solidFill>
                <a:latin typeface="Source Sans Pro"/>
                <a:ea typeface="+mn-ea"/>
                <a:cs typeface="Source Sans Pro"/>
              </a:defRPr>
            </a:lvl3pPr>
            <a:lvl4pPr marL="1600200" indent="-228600" algn="l" defTabSz="457200" rtl="0" eaLnBrk="1" latinLnBrk="0" hangingPunct="1">
              <a:spcBef>
                <a:spcPct val="20000"/>
              </a:spcBef>
              <a:buFont typeface="Arial"/>
              <a:buChar char="–"/>
              <a:defRPr sz="2100" kern="1200">
                <a:solidFill>
                  <a:schemeClr val="tx1"/>
                </a:solidFill>
                <a:latin typeface="Source Sans Pro"/>
                <a:ea typeface="+mn-ea"/>
                <a:cs typeface="Source Sans Pro"/>
              </a:defRPr>
            </a:lvl4pPr>
            <a:lvl5pPr marL="2057400" indent="-228600" algn="l" defTabSz="457200" rtl="0" eaLnBrk="1" latinLnBrk="0" hangingPunct="1">
              <a:spcBef>
                <a:spcPct val="20000"/>
              </a:spcBef>
              <a:buFont typeface="Arial"/>
              <a:buChar char="»"/>
              <a:defRPr sz="15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4000" dirty="0">
                <a:solidFill>
                  <a:schemeClr val="bg1"/>
                </a:solidFill>
                <a:ea typeface="Source Sans Pro"/>
              </a:rPr>
              <a:t>School of Social Work and Social Policy Module Registration</a:t>
            </a:r>
          </a:p>
          <a:p>
            <a:pPr>
              <a:defRPr/>
            </a:pPr>
            <a:endParaRPr lang="en-US" sz="4800" b="0" dirty="0">
              <a:ea typeface="Source Sans Pro"/>
            </a:endParaRPr>
          </a:p>
          <a:p>
            <a:pPr>
              <a:lnSpc>
                <a:spcPct val="80000"/>
              </a:lnSpc>
              <a:spcBef>
                <a:spcPts val="300"/>
              </a:spcBef>
              <a:defRPr/>
            </a:pPr>
            <a:r>
              <a:rPr lang="en-GB" sz="2000" b="0" dirty="0">
                <a:solidFill>
                  <a:schemeClr val="bg1"/>
                </a:solidFill>
              </a:rPr>
              <a:t>Solange Daini, Dr. Kasia Wodniak</a:t>
            </a:r>
          </a:p>
          <a:p>
            <a:pPr>
              <a:lnSpc>
                <a:spcPct val="80000"/>
              </a:lnSpc>
              <a:spcBef>
                <a:spcPts val="300"/>
              </a:spcBef>
              <a:defRPr/>
            </a:pPr>
            <a:r>
              <a:rPr lang="en-US" sz="2000" b="0" dirty="0">
                <a:solidFill>
                  <a:schemeClr val="bg1"/>
                </a:solidFill>
                <a:ea typeface="Source Sans Pro"/>
              </a:rPr>
              <a:t>Trinity College Dublin</a:t>
            </a:r>
            <a:endParaRPr lang="en-GB" sz="2000" dirty="0">
              <a:solidFill>
                <a:schemeClr val="bg1"/>
              </a:solidFill>
              <a:ea typeface="Source Sans Pro"/>
            </a:endParaRPr>
          </a:p>
        </p:txBody>
      </p:sp>
    </p:spTree>
    <p:extLst>
      <p:ext uri="{BB962C8B-B14F-4D97-AF65-F5344CB8AC3E}">
        <p14:creationId xmlns:p14="http://schemas.microsoft.com/office/powerpoint/2010/main" val="27893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panile 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1"/>
          </a:xfrm>
          <a:prstGeom prst="rect">
            <a:avLst/>
          </a:prstGeom>
        </p:spPr>
      </p:pic>
      <p:sp>
        <p:nvSpPr>
          <p:cNvPr id="8" name="Rectangle 3"/>
          <p:cNvSpPr>
            <a:spLocks/>
          </p:cNvSpPr>
          <p:nvPr/>
        </p:nvSpPr>
        <p:spPr bwMode="auto">
          <a:xfrm>
            <a:off x="455655" y="4822827"/>
            <a:ext cx="4217987" cy="102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defTabSz="683998">
              <a:defRPr/>
            </a:pPr>
            <a:r>
              <a:rPr lang="en-US" sz="1000" b="1" baseline="30000">
                <a:solidFill>
                  <a:srgbClr val="FFFFFF"/>
                </a:solidFill>
                <a:latin typeface="Source Sans Pro" charset="0"/>
                <a:cs typeface="Source Sans Pro" charset="0"/>
                <a:sym typeface="Source Sans Pro" charset="0"/>
              </a:rPr>
              <a:t>Trinity College Dublin, </a:t>
            </a:r>
            <a:r>
              <a:rPr lang="en-US" sz="1000" baseline="30000">
                <a:solidFill>
                  <a:srgbClr val="FFFFFF"/>
                </a:solidFill>
                <a:latin typeface="Source Sans Pro" charset="0"/>
                <a:cs typeface="Source Sans Pro" charset="0"/>
                <a:sym typeface="Source Sans Pro" charset="0"/>
              </a:rPr>
              <a:t>The University of Dublin</a:t>
            </a:r>
            <a:endParaRPr lang="en-US" sz="1000" b="1" baseline="30000">
              <a:solidFill>
                <a:srgbClr val="FFFFFF"/>
              </a:solidFill>
              <a:latin typeface="Source Sans Pro" charset="0"/>
              <a:cs typeface="Source Sans Pro" charset="0"/>
              <a:sym typeface="Source Sans Pro" charset="0"/>
            </a:endParaRPr>
          </a:p>
        </p:txBody>
      </p:sp>
      <p:pic>
        <p:nvPicPr>
          <p:cNvPr id="9" name="Picture 4" descr="TCD_Whit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29" y="382590"/>
            <a:ext cx="1573213" cy="42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 name="Rectangle 1">
            <a:extLst>
              <a:ext uri="{FF2B5EF4-FFF2-40B4-BE49-F238E27FC236}">
                <a16:creationId xmlns:a16="http://schemas.microsoft.com/office/drawing/2014/main" id="{F7F140A8-353B-4EB8-A407-CC3527C28B06}"/>
              </a:ext>
            </a:extLst>
          </p:cNvPr>
          <p:cNvSpPr txBox="1">
            <a:spLocks noChangeArrowheads="1"/>
          </p:cNvSpPr>
          <p:nvPr/>
        </p:nvSpPr>
        <p:spPr>
          <a:xfrm>
            <a:off x="207376" y="3219099"/>
            <a:ext cx="8722053" cy="3637262"/>
          </a:xfrm>
          <a:prstGeom prst="rect">
            <a:avLst/>
          </a:prstGeom>
        </p:spPr>
        <p:txBody>
          <a:bodyPr vert="horz" lIns="91226" tIns="45613" rIns="91226" bIns="45613" rtlCol="0" anchor="t">
            <a:normAutofit/>
          </a:bodyPr>
          <a:lstStyle>
            <a:lvl1pPr marL="0" indent="0" algn="l" defTabSz="457200" rtl="0" eaLnBrk="1" latinLnBrk="0" hangingPunct="1">
              <a:spcBef>
                <a:spcPct val="20000"/>
              </a:spcBef>
              <a:buFont typeface="Arial"/>
              <a:buNone/>
              <a:defRPr sz="4500" b="1" kern="1200">
                <a:solidFill>
                  <a:schemeClr val="tx1"/>
                </a:solidFill>
                <a:latin typeface="Source Sans Pro"/>
                <a:ea typeface="+mn-ea"/>
                <a:cs typeface="Source Sans Pro"/>
              </a:defRPr>
            </a:lvl1pPr>
            <a:lvl2pPr marL="457200" indent="0" algn="l" defTabSz="457200" rtl="0" eaLnBrk="1" latinLnBrk="0" hangingPunct="1">
              <a:spcBef>
                <a:spcPct val="20000"/>
              </a:spcBef>
              <a:buFont typeface="Arial"/>
              <a:buNone/>
              <a:defRPr sz="3600" kern="1200">
                <a:solidFill>
                  <a:schemeClr val="tx1"/>
                </a:solidFill>
                <a:latin typeface="Source Sans Pro"/>
                <a:ea typeface="+mn-ea"/>
                <a:cs typeface="Source Sans Pro"/>
              </a:defRPr>
            </a:lvl2pPr>
            <a:lvl3pPr marL="1143000" indent="-228600" algn="l" defTabSz="457200" rtl="0" eaLnBrk="1" latinLnBrk="0" hangingPunct="1">
              <a:spcBef>
                <a:spcPct val="20000"/>
              </a:spcBef>
              <a:buFont typeface="Arial"/>
              <a:buChar char="•"/>
              <a:defRPr sz="2700" kern="1200">
                <a:solidFill>
                  <a:schemeClr val="tx1"/>
                </a:solidFill>
                <a:latin typeface="Source Sans Pro"/>
                <a:ea typeface="+mn-ea"/>
                <a:cs typeface="Source Sans Pro"/>
              </a:defRPr>
            </a:lvl3pPr>
            <a:lvl4pPr marL="1600200" indent="-228600" algn="l" defTabSz="457200" rtl="0" eaLnBrk="1" latinLnBrk="0" hangingPunct="1">
              <a:spcBef>
                <a:spcPct val="20000"/>
              </a:spcBef>
              <a:buFont typeface="Arial"/>
              <a:buChar char="–"/>
              <a:defRPr sz="2100" kern="1200">
                <a:solidFill>
                  <a:schemeClr val="tx1"/>
                </a:solidFill>
                <a:latin typeface="Source Sans Pro"/>
                <a:ea typeface="+mn-ea"/>
                <a:cs typeface="Source Sans Pro"/>
              </a:defRPr>
            </a:lvl4pPr>
            <a:lvl5pPr marL="2057400" indent="-228600" algn="l" defTabSz="457200" rtl="0" eaLnBrk="1" latinLnBrk="0" hangingPunct="1">
              <a:spcBef>
                <a:spcPct val="20000"/>
              </a:spcBef>
              <a:buFont typeface="Arial"/>
              <a:buChar char="»"/>
              <a:defRPr sz="15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4000">
                <a:solidFill>
                  <a:schemeClr val="bg1"/>
                </a:solidFill>
                <a:ea typeface="Source Sans Pro"/>
              </a:rPr>
              <a:t>Thank you!</a:t>
            </a:r>
            <a:endParaRPr lang="en-US"/>
          </a:p>
          <a:p>
            <a:pPr>
              <a:lnSpc>
                <a:spcPct val="60000"/>
              </a:lnSpc>
              <a:spcBef>
                <a:spcPts val="300"/>
              </a:spcBef>
              <a:defRPr/>
            </a:pPr>
            <a:endParaRPr lang="en-US" sz="4800" b="0">
              <a:ea typeface="Source Sans Pro"/>
            </a:endParaRPr>
          </a:p>
        </p:txBody>
      </p:sp>
    </p:spTree>
    <p:extLst>
      <p:ext uri="{BB962C8B-B14F-4D97-AF65-F5344CB8AC3E}">
        <p14:creationId xmlns:p14="http://schemas.microsoft.com/office/powerpoint/2010/main" val="32599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Module Options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har char="•"/>
            </a:pPr>
            <a:r>
              <a:rPr lang="en-US" b="0" dirty="0">
                <a:cs typeface="Calibri"/>
              </a:rPr>
              <a:t>A complete list of module options is available on the visiting student module directory: https://www.tcd.ie/students/orientation/visiting-exchange/module-enrolment/full-year-and-semester-1/assets/pdf/full-year-semester-1/social-work-and-social-policy.pdf</a:t>
            </a:r>
          </a:p>
          <a:p>
            <a:pPr marL="342900" indent="-342900">
              <a:buChar char="•"/>
            </a:pPr>
            <a:r>
              <a:rPr lang="en-US" b="0" dirty="0">
                <a:cs typeface="Calibri"/>
              </a:rPr>
              <a:t>No explicit pre-requisite but suggest students avoid taking more advanced modules if they are not studying the social sciences </a:t>
            </a:r>
          </a:p>
          <a:p>
            <a:pPr marL="342900" indent="-342900">
              <a:buChar char="•"/>
            </a:pPr>
            <a:r>
              <a:rPr lang="en-US" b="0" dirty="0">
                <a:cs typeface="Calibri"/>
              </a:rPr>
              <a:t>Visiting Students must take a minimum of 20 ECTS per term </a:t>
            </a:r>
          </a:p>
          <a:p>
            <a:pPr marL="342900" indent="-342900">
              <a:buChar char="•"/>
            </a:pPr>
            <a:r>
              <a:rPr lang="en-US" b="0" dirty="0">
                <a:cs typeface="Calibri"/>
              </a:rPr>
              <a:t>Some modules will contain tutorials. Tutorial dates/time will be assigned after you have enrolled in your modules to fit with your timetable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81675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Timetable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460928" y="820396"/>
            <a:ext cx="8222143"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har char="•"/>
            </a:pPr>
            <a:r>
              <a:rPr lang="en-US" b="0" dirty="0">
                <a:cs typeface="Calibri"/>
              </a:rPr>
              <a:t>Module timetables are now live and can be found in your my.tcd.ie student portal</a:t>
            </a:r>
          </a:p>
          <a:p>
            <a:pPr marL="342900" indent="-342900">
              <a:buChar char="•"/>
            </a:pPr>
            <a:r>
              <a:rPr lang="en-US" b="0" dirty="0">
                <a:cs typeface="Calibri"/>
              </a:rPr>
              <a:t>Timetables are always subject to change </a:t>
            </a:r>
          </a:p>
          <a:p>
            <a:pPr marL="342900" indent="-342900">
              <a:buChar char="•"/>
            </a:pPr>
            <a:r>
              <a:rPr lang="en-US" b="0" dirty="0">
                <a:cs typeface="Calibri"/>
              </a:rPr>
              <a:t>All lectures will be taught on-campus</a:t>
            </a:r>
          </a:p>
          <a:p>
            <a:pPr marL="342900" indent="-342900">
              <a:buChar char="•"/>
            </a:pPr>
            <a:r>
              <a:rPr lang="en-US" b="0" dirty="0">
                <a:cs typeface="Calibri"/>
              </a:rPr>
              <a:t>Lectures begin week 3 (9</a:t>
            </a:r>
            <a:r>
              <a:rPr lang="en-US" b="0" baseline="30000" dirty="0">
                <a:cs typeface="Calibri"/>
              </a:rPr>
              <a:t>th</a:t>
            </a:r>
            <a:r>
              <a:rPr lang="en-US" b="0" dirty="0">
                <a:cs typeface="Calibri"/>
              </a:rPr>
              <a:t> September) </a:t>
            </a:r>
          </a:p>
          <a:p>
            <a:pPr marL="342900" indent="-342900">
              <a:buChar char="•"/>
            </a:pPr>
            <a:r>
              <a:rPr lang="en-US" b="0" dirty="0">
                <a:cs typeface="Calibri"/>
              </a:rPr>
              <a:t>Please inform us if you have a clash with a module taught in another school</a:t>
            </a:r>
          </a:p>
          <a:p>
            <a:pPr marL="342900" indent="-342900">
              <a:buChar char="•"/>
            </a:pPr>
            <a:r>
              <a:rPr lang="en-US" b="0" dirty="0">
                <a:solidFill>
                  <a:srgbClr val="00B0F0"/>
                </a:solidFill>
                <a:cs typeface="Calibri"/>
              </a:rPr>
              <a:t>https://www.tcd.ie/calendar/academic-year-structure/academic-year-structure.pdf</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06833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1B84C-13CD-5108-EE55-216A6123143D}"/>
              </a:ext>
            </a:extLst>
          </p:cNvPr>
          <p:cNvPicPr>
            <a:picLocks noChangeAspect="1"/>
          </p:cNvPicPr>
          <p:nvPr/>
        </p:nvPicPr>
        <p:blipFill>
          <a:blip r:embed="rId3"/>
          <a:stretch>
            <a:fillRect/>
          </a:stretch>
        </p:blipFill>
        <p:spPr>
          <a:xfrm>
            <a:off x="66409" y="843578"/>
            <a:ext cx="9011182" cy="3456344"/>
          </a:xfrm>
          <a:prstGeom prst="rect">
            <a:avLst/>
          </a:prstGeom>
        </p:spPr>
      </p:pic>
    </p:spTree>
    <p:extLst>
      <p:ext uri="{BB962C8B-B14F-4D97-AF65-F5344CB8AC3E}">
        <p14:creationId xmlns:p14="http://schemas.microsoft.com/office/powerpoint/2010/main" val="209211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Important Dates</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b="0" dirty="0">
                <a:cs typeface="Calibri"/>
              </a:rPr>
              <a:t>Lectures begin week 3 (9</a:t>
            </a:r>
            <a:r>
              <a:rPr lang="en-US" b="0" baseline="30000" dirty="0">
                <a:cs typeface="Calibri"/>
              </a:rPr>
              <a:t>th</a:t>
            </a:r>
            <a:r>
              <a:rPr lang="en-US" b="0" dirty="0">
                <a:cs typeface="Calibri"/>
              </a:rPr>
              <a:t> September). Tutorials begin week 6.</a:t>
            </a:r>
          </a:p>
          <a:p>
            <a:pPr marL="342900" indent="-342900">
              <a:buFont typeface="Arial" pitchFamily="34" charset="0"/>
              <a:buChar char="•"/>
            </a:pPr>
            <a:r>
              <a:rPr lang="en-US" b="0" dirty="0">
                <a:cs typeface="Calibri"/>
              </a:rPr>
              <a:t>Last day to add modules: September 23</a:t>
            </a:r>
            <a:r>
              <a:rPr lang="en-US" b="0" baseline="30000" dirty="0">
                <a:cs typeface="Calibri"/>
              </a:rPr>
              <a:t>rd</a:t>
            </a:r>
            <a:r>
              <a:rPr lang="en-US" b="0" dirty="0">
                <a:cs typeface="Calibri"/>
              </a:rPr>
              <a:t>. Last day to remove modules: October 7</a:t>
            </a:r>
            <a:r>
              <a:rPr lang="en-US" b="0" baseline="30000" dirty="0">
                <a:cs typeface="Calibri"/>
              </a:rPr>
              <a:t>th</a:t>
            </a:r>
            <a:r>
              <a:rPr lang="en-US" b="0" dirty="0">
                <a:cs typeface="Calibri"/>
              </a:rPr>
              <a:t>.</a:t>
            </a:r>
          </a:p>
          <a:p>
            <a:pPr marL="342900" indent="-342900">
              <a:buChar char="•"/>
            </a:pPr>
            <a:r>
              <a:rPr lang="en-US" b="0" dirty="0">
                <a:cs typeface="Calibri"/>
              </a:rPr>
              <a:t>Reading Week 21</a:t>
            </a:r>
            <a:r>
              <a:rPr lang="en-US" b="0" baseline="30000" dirty="0">
                <a:cs typeface="Calibri"/>
              </a:rPr>
              <a:t>st</a:t>
            </a:r>
            <a:r>
              <a:rPr lang="en-US" b="0" dirty="0">
                <a:cs typeface="Calibri"/>
              </a:rPr>
              <a:t> October.</a:t>
            </a:r>
          </a:p>
          <a:p>
            <a:pPr marL="342900" indent="-342900">
              <a:buChar char="•"/>
            </a:pPr>
            <a:r>
              <a:rPr lang="en-US" b="0" dirty="0">
                <a:cs typeface="Calibri"/>
              </a:rPr>
              <a:t>Last week of teaching 24</a:t>
            </a:r>
            <a:r>
              <a:rPr lang="en-US" b="0" baseline="30000" dirty="0">
                <a:cs typeface="Calibri"/>
              </a:rPr>
              <a:t>th</a:t>
            </a:r>
            <a:r>
              <a:rPr lang="en-US" b="0" dirty="0">
                <a:cs typeface="Calibri"/>
              </a:rPr>
              <a:t> November.</a:t>
            </a:r>
          </a:p>
          <a:p>
            <a:pPr marL="342900" indent="-342900">
              <a:buChar char="•"/>
            </a:pPr>
            <a:r>
              <a:rPr lang="en-US" b="0" dirty="0">
                <a:cs typeface="Calibri"/>
              </a:rPr>
              <a:t>Assessment week 9</a:t>
            </a:r>
            <a:r>
              <a:rPr lang="en-US" b="0" baseline="30000" dirty="0">
                <a:cs typeface="Calibri"/>
              </a:rPr>
              <a:t>th</a:t>
            </a:r>
            <a:r>
              <a:rPr lang="en-US" b="0" dirty="0">
                <a:cs typeface="Calibri"/>
              </a:rPr>
              <a:t> December*.</a:t>
            </a:r>
          </a:p>
          <a:p>
            <a:pPr marL="342900" indent="-342900">
              <a:buChar char="•"/>
            </a:pPr>
            <a:r>
              <a:rPr lang="en-IE" b="0" dirty="0">
                <a:cs typeface="Calibri"/>
              </a:rPr>
              <a:t>*Note: semester 1 Assessment session: 09-Dec-24 to 14-Dec-24 inclusive (contingency dates during week beginning 02-Dec-24 TBC)</a:t>
            </a:r>
            <a:endParaRPr lang="en-US" b="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61437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6C49-E3A6-4B88-82C9-6E14B178B4D8}"/>
              </a:ext>
            </a:extLst>
          </p:cNvPr>
          <p:cNvSpPr>
            <a:spLocks noGrp="1"/>
          </p:cNvSpPr>
          <p:nvPr>
            <p:ph type="title"/>
          </p:nvPr>
        </p:nvSpPr>
        <p:spPr/>
        <p:txBody>
          <a:bodyPr/>
          <a:lstStyle/>
          <a:p>
            <a:r>
              <a:rPr lang="en-US" dirty="0">
                <a:cs typeface="Calibri"/>
              </a:rPr>
              <a:t>Exam Accommodations </a:t>
            </a:r>
            <a:endParaRPr lang="en-US" dirty="0"/>
          </a:p>
        </p:txBody>
      </p:sp>
      <p:sp>
        <p:nvSpPr>
          <p:cNvPr id="6" name="Text Placeholder 2">
            <a:extLst>
              <a:ext uri="{FF2B5EF4-FFF2-40B4-BE49-F238E27FC236}">
                <a16:creationId xmlns:a16="http://schemas.microsoft.com/office/drawing/2014/main" id="{7E92D319-4ECD-449B-AE34-589F0D8F208B}"/>
              </a:ext>
            </a:extLst>
          </p:cNvPr>
          <p:cNvSpPr txBox="1">
            <a:spLocks/>
          </p:cNvSpPr>
          <p:nvPr/>
        </p:nvSpPr>
        <p:spPr>
          <a:xfrm>
            <a:off x="584400" y="886480"/>
            <a:ext cx="7500938" cy="3720422"/>
          </a:xfrm>
          <a:prstGeom prst="rect">
            <a:avLst/>
          </a:prstGeom>
        </p:spPr>
        <p:txBody>
          <a:bodyPr vert="horz" lIns="0" tIns="0" rIns="0" bIns="0" rtlCol="0" anchor="t">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b="0" dirty="0">
                <a:cs typeface="Calibri"/>
              </a:rPr>
              <a:t>Exam Accommodations are managed by Trinity Disability Service.</a:t>
            </a:r>
          </a:p>
          <a:p>
            <a:pPr marL="342900" indent="-342900">
              <a:buChar char="•"/>
            </a:pPr>
            <a:r>
              <a:rPr lang="en-IE" b="0" dirty="0">
                <a:cs typeface="Calibri"/>
              </a:rPr>
              <a:t>Students should make requests as early as possible in the academic year. New requests </a:t>
            </a:r>
            <a:r>
              <a:rPr lang="en-IE" b="0" u="sng" dirty="0">
                <a:cs typeface="Calibri"/>
              </a:rPr>
              <a:t>cannot</a:t>
            </a:r>
            <a:r>
              <a:rPr lang="en-IE" b="0" dirty="0">
                <a:cs typeface="Calibri"/>
              </a:rPr>
              <a:t> be made the week of exams. Any requests made after October may not be accommodated. </a:t>
            </a:r>
          </a:p>
          <a:p>
            <a:pPr marL="342900" indent="-342900">
              <a:buChar char="•"/>
            </a:pPr>
            <a:r>
              <a:rPr lang="en-IE" b="0" dirty="0">
                <a:cs typeface="Calibri"/>
              </a:rPr>
              <a:t>Students must first complete an </a:t>
            </a:r>
            <a:r>
              <a:rPr lang="en-IE" b="0" i="1" dirty="0">
                <a:cs typeface="Calibri"/>
              </a:rPr>
              <a:t>Application for Reasonable Accommodations </a:t>
            </a:r>
            <a:r>
              <a:rPr lang="en-IE" b="0" dirty="0">
                <a:cs typeface="Calibri"/>
              </a:rPr>
              <a:t>with the Disability Service. </a:t>
            </a:r>
          </a:p>
          <a:p>
            <a:pPr marL="342900" indent="-342900">
              <a:buChar char="•"/>
            </a:pPr>
            <a:r>
              <a:rPr lang="en-IE" b="0" dirty="0">
                <a:cs typeface="Calibri"/>
              </a:rPr>
              <a:t>Exam accommodations are then agreed upon during the </a:t>
            </a:r>
            <a:r>
              <a:rPr lang="en-IE" b="0" i="1" dirty="0">
                <a:cs typeface="Calibri"/>
              </a:rPr>
              <a:t>Needs Assessment</a:t>
            </a:r>
            <a:r>
              <a:rPr lang="en-IE" b="0" dirty="0">
                <a:cs typeface="Calibri"/>
              </a:rPr>
              <a:t> process.</a:t>
            </a:r>
          </a:p>
          <a:p>
            <a:pPr marL="342900" indent="-342900">
              <a:buChar char="•"/>
            </a:pPr>
            <a:r>
              <a:rPr lang="en-US" b="0" dirty="0">
                <a:cs typeface="Calibri"/>
              </a:rPr>
              <a:t>https://www.tcd.ie/disability/support-and-resources/exams/exam-accommodations/</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2760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6E8C68-4ABC-4592-82F2-B425C8EA4B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1829" y="87207"/>
            <a:ext cx="6928455" cy="4345555"/>
          </a:xfrm>
          <a:prstGeom prst="rect">
            <a:avLst/>
          </a:prstGeom>
        </p:spPr>
      </p:pic>
      <p:sp>
        <p:nvSpPr>
          <p:cNvPr id="8" name="TextBox 7">
            <a:extLst>
              <a:ext uri="{FF2B5EF4-FFF2-40B4-BE49-F238E27FC236}">
                <a16:creationId xmlns:a16="http://schemas.microsoft.com/office/drawing/2014/main" id="{11D092F1-C387-4A9B-8211-C14287048796}"/>
              </a:ext>
            </a:extLst>
          </p:cNvPr>
          <p:cNvSpPr txBox="1"/>
          <p:nvPr/>
        </p:nvSpPr>
        <p:spPr>
          <a:xfrm>
            <a:off x="791936" y="4351564"/>
            <a:ext cx="7168243" cy="369332"/>
          </a:xfrm>
          <a:prstGeom prst="rect">
            <a:avLst/>
          </a:prstGeom>
          <a:noFill/>
        </p:spPr>
        <p:txBody>
          <a:bodyPr wrap="square" rtlCol="0">
            <a:spAutoFit/>
          </a:bodyPr>
          <a:lstStyle/>
          <a:p>
            <a:pPr algn="ctr"/>
            <a:r>
              <a:rPr lang="en-IE" dirty="0">
                <a:solidFill>
                  <a:srgbClr val="00B0F0"/>
                </a:solidFill>
              </a:rPr>
              <a:t>https://student-learning.tcd.ie/</a:t>
            </a:r>
          </a:p>
        </p:txBody>
      </p:sp>
    </p:spTree>
    <p:extLst>
      <p:ext uri="{BB962C8B-B14F-4D97-AF65-F5344CB8AC3E}">
        <p14:creationId xmlns:p14="http://schemas.microsoft.com/office/powerpoint/2010/main" val="348208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9608-A6FE-E233-95EC-44DE75F9E8A2}"/>
              </a:ext>
            </a:extLst>
          </p:cNvPr>
          <p:cNvSpPr>
            <a:spLocks noGrp="1"/>
          </p:cNvSpPr>
          <p:nvPr>
            <p:ph type="title"/>
          </p:nvPr>
        </p:nvSpPr>
        <p:spPr>
          <a:xfrm>
            <a:off x="828679" y="366712"/>
            <a:ext cx="7500939" cy="526259"/>
          </a:xfrm>
        </p:spPr>
        <p:txBody>
          <a:bodyPr/>
          <a:lstStyle/>
          <a:p>
            <a:pPr algn="ctr"/>
            <a:r>
              <a:rPr lang="en-IE" sz="2400" i="0" strike="noStrike" dirty="0">
                <a:solidFill>
                  <a:srgbClr val="FFFFFF"/>
                </a:solidFill>
                <a:effectLst/>
                <a:latin typeface="Source Sans Pro" panose="020B0503030403020204" pitchFamily="34" charset="0"/>
                <a:hlinkClick r:id="rId2"/>
              </a:rPr>
              <a:t>Student Learning Development</a:t>
            </a:r>
            <a:endParaRPr lang="en-IE" dirty="0"/>
          </a:p>
        </p:txBody>
      </p:sp>
      <p:sp>
        <p:nvSpPr>
          <p:cNvPr id="3" name="Text Placeholder 2">
            <a:extLst>
              <a:ext uri="{FF2B5EF4-FFF2-40B4-BE49-F238E27FC236}">
                <a16:creationId xmlns:a16="http://schemas.microsoft.com/office/drawing/2014/main" id="{4FC2FE85-655E-5B2C-9089-A89D07FD91B2}"/>
              </a:ext>
            </a:extLst>
          </p:cNvPr>
          <p:cNvSpPr>
            <a:spLocks noGrp="1"/>
          </p:cNvSpPr>
          <p:nvPr>
            <p:ph type="body" sz="quarter" idx="10"/>
          </p:nvPr>
        </p:nvSpPr>
        <p:spPr/>
        <p:txBody>
          <a:bodyPr/>
          <a:lstStyle/>
          <a:p>
            <a:r>
              <a:rPr lang="en-IE" sz="1200" b="0" i="0" dirty="0">
                <a:solidFill>
                  <a:srgbClr val="53565A"/>
                </a:solidFill>
                <a:effectLst/>
                <a:latin typeface="Open Sans" panose="020B0606030504020204" pitchFamily="34" charset="0"/>
              </a:rPr>
              <a:t>Student Learning Development offers a variety of services for all Trinity College students to help them develop the skills needed to become independent learners, able to face challenges and achieve their best during their time in college. Students of all levels and abilities, even very high achievers, often need support and/or advice to achieve their best. </a:t>
            </a:r>
          </a:p>
          <a:p>
            <a:r>
              <a:rPr lang="en-IE" sz="1200" b="0" i="0" dirty="0">
                <a:solidFill>
                  <a:srgbClr val="53565A"/>
                </a:solidFill>
                <a:effectLst/>
                <a:latin typeface="Open Sans" panose="020B0606030504020204" pitchFamily="34" charset="0"/>
              </a:rPr>
              <a:t>SLD can give that support.</a:t>
            </a:r>
          </a:p>
          <a:p>
            <a:r>
              <a:rPr lang="en-IE" sz="1200" dirty="0"/>
              <a:t>https://www.tcd.ie/sld/services/</a:t>
            </a:r>
          </a:p>
        </p:txBody>
      </p:sp>
      <p:pic>
        <p:nvPicPr>
          <p:cNvPr id="6" name="Picture 5">
            <a:extLst>
              <a:ext uri="{FF2B5EF4-FFF2-40B4-BE49-F238E27FC236}">
                <a16:creationId xmlns:a16="http://schemas.microsoft.com/office/drawing/2014/main" id="{B6885BED-5A1D-1EBC-45D7-C1666DCB3CF2}"/>
              </a:ext>
            </a:extLst>
          </p:cNvPr>
          <p:cNvPicPr>
            <a:picLocks noChangeAspect="1"/>
          </p:cNvPicPr>
          <p:nvPr/>
        </p:nvPicPr>
        <p:blipFill>
          <a:blip r:embed="rId3"/>
          <a:stretch>
            <a:fillRect/>
          </a:stretch>
        </p:blipFill>
        <p:spPr>
          <a:xfrm>
            <a:off x="4684594" y="2052745"/>
            <a:ext cx="3499031" cy="2562357"/>
          </a:xfrm>
          <a:prstGeom prst="rect">
            <a:avLst/>
          </a:prstGeom>
        </p:spPr>
      </p:pic>
    </p:spTree>
    <p:extLst>
      <p:ext uri="{BB962C8B-B14F-4D97-AF65-F5344CB8AC3E}">
        <p14:creationId xmlns:p14="http://schemas.microsoft.com/office/powerpoint/2010/main" val="428837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GB"/>
              <a:t>Contact details</a:t>
            </a:r>
          </a:p>
        </p:txBody>
      </p:sp>
      <p:sp>
        <p:nvSpPr>
          <p:cNvPr id="9" name="TextBox 8">
            <a:extLst>
              <a:ext uri="{FF2B5EF4-FFF2-40B4-BE49-F238E27FC236}">
                <a16:creationId xmlns:a16="http://schemas.microsoft.com/office/drawing/2014/main" id="{B471E26B-5810-4D85-9053-588DF1D6EA7E}"/>
              </a:ext>
            </a:extLst>
          </p:cNvPr>
          <p:cNvSpPr txBox="1"/>
          <p:nvPr/>
        </p:nvSpPr>
        <p:spPr>
          <a:xfrm>
            <a:off x="828679" y="3314473"/>
            <a:ext cx="2721654" cy="1107996"/>
          </a:xfrm>
          <a:prstGeom prst="rect">
            <a:avLst/>
          </a:prstGeom>
          <a:noFill/>
        </p:spPr>
        <p:txBody>
          <a:bodyPr wrap="square" rtlCol="0">
            <a:spAutoFit/>
          </a:bodyPr>
          <a:lstStyle/>
          <a:p>
            <a:r>
              <a:rPr lang="en-GB" sz="1400" dirty="0"/>
              <a:t>Solange Daini</a:t>
            </a:r>
          </a:p>
          <a:p>
            <a:r>
              <a:rPr lang="en-GB" sz="1400" dirty="0"/>
              <a:t>Global Officer</a:t>
            </a:r>
          </a:p>
          <a:p>
            <a:r>
              <a:rPr lang="en-GB" sz="1400" dirty="0"/>
              <a:t>Psychology &amp; Social Work</a:t>
            </a:r>
          </a:p>
          <a:p>
            <a:r>
              <a:rPr lang="en-GB" sz="1400" dirty="0">
                <a:hlinkClick r:id="rId3"/>
              </a:rPr>
              <a:t>dainiso@tcd.ie</a:t>
            </a:r>
            <a:r>
              <a:rPr lang="en-GB" sz="1400" dirty="0"/>
              <a:t> </a:t>
            </a:r>
          </a:p>
          <a:p>
            <a:r>
              <a:rPr lang="en-GB" sz="1000" dirty="0"/>
              <a:t>*Maternity Leave Cover</a:t>
            </a:r>
            <a:endParaRPr lang="en-IE" sz="1000" dirty="0"/>
          </a:p>
        </p:txBody>
      </p:sp>
      <p:sp>
        <p:nvSpPr>
          <p:cNvPr id="6" name="TextBox 5">
            <a:extLst>
              <a:ext uri="{FF2B5EF4-FFF2-40B4-BE49-F238E27FC236}">
                <a16:creationId xmlns:a16="http://schemas.microsoft.com/office/drawing/2014/main" id="{E4850555-7E09-4C7B-A126-80A3D53C3DEE}"/>
              </a:ext>
            </a:extLst>
          </p:cNvPr>
          <p:cNvSpPr txBox="1"/>
          <p:nvPr/>
        </p:nvSpPr>
        <p:spPr>
          <a:xfrm>
            <a:off x="3919159" y="3314473"/>
            <a:ext cx="4271321" cy="954107"/>
          </a:xfrm>
          <a:prstGeom prst="rect">
            <a:avLst/>
          </a:prstGeom>
          <a:noFill/>
        </p:spPr>
        <p:txBody>
          <a:bodyPr wrap="square" rtlCol="0">
            <a:spAutoFit/>
          </a:bodyPr>
          <a:lstStyle/>
          <a:p>
            <a:r>
              <a:rPr lang="en-GB" sz="1400" dirty="0"/>
              <a:t>Dr. Kasia Wodniak</a:t>
            </a:r>
          </a:p>
          <a:p>
            <a:r>
              <a:rPr lang="en-GB" sz="1400" dirty="0"/>
              <a:t>Assistant Professor</a:t>
            </a:r>
          </a:p>
          <a:p>
            <a:r>
              <a:rPr lang="en-GB" sz="1400" dirty="0"/>
              <a:t>School of Social Work and Social Policy </a:t>
            </a:r>
          </a:p>
          <a:p>
            <a:r>
              <a:rPr lang="en-IE" sz="1400" b="0" i="0" u="sng" dirty="0">
                <a:solidFill>
                  <a:srgbClr val="000000"/>
                </a:solidFill>
                <a:effectLst/>
                <a:latin typeface="Calibri" panose="020F0502020204030204" pitchFamily="34" charset="0"/>
              </a:rPr>
              <a:t>KWODNIAK@tcd.ie</a:t>
            </a:r>
            <a:r>
              <a:rPr lang="en-GB" sz="1400" u="sng" dirty="0"/>
              <a:t> </a:t>
            </a:r>
          </a:p>
        </p:txBody>
      </p:sp>
      <p:pic>
        <p:nvPicPr>
          <p:cNvPr id="3" name="Picture 2" descr="A person with long hair&#10;&#10;Description automatically generated">
            <a:extLst>
              <a:ext uri="{FF2B5EF4-FFF2-40B4-BE49-F238E27FC236}">
                <a16:creationId xmlns:a16="http://schemas.microsoft.com/office/drawing/2014/main" id="{18630162-A154-136A-D2FE-E2C65CA2A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79" y="1289849"/>
            <a:ext cx="1603734" cy="2024624"/>
          </a:xfrm>
          <a:prstGeom prst="rect">
            <a:avLst/>
          </a:prstGeom>
        </p:spPr>
      </p:pic>
      <p:pic>
        <p:nvPicPr>
          <p:cNvPr id="5" name="Picture 4">
            <a:extLst>
              <a:ext uri="{FF2B5EF4-FFF2-40B4-BE49-F238E27FC236}">
                <a16:creationId xmlns:a16="http://schemas.microsoft.com/office/drawing/2014/main" id="{C3E89F4E-CF21-1ED6-4AE8-FC90AEC4F0B4}"/>
              </a:ext>
            </a:extLst>
          </p:cNvPr>
          <p:cNvPicPr>
            <a:picLocks noChangeAspect="1"/>
          </p:cNvPicPr>
          <p:nvPr/>
        </p:nvPicPr>
        <p:blipFill>
          <a:blip r:embed="rId5"/>
          <a:stretch>
            <a:fillRect/>
          </a:stretch>
        </p:blipFill>
        <p:spPr>
          <a:xfrm>
            <a:off x="3982981" y="1283860"/>
            <a:ext cx="2013007" cy="2030613"/>
          </a:xfrm>
          <a:prstGeom prst="rect">
            <a:avLst/>
          </a:prstGeom>
        </p:spPr>
      </p:pic>
    </p:spTree>
    <p:extLst>
      <p:ext uri="{BB962C8B-B14F-4D97-AF65-F5344CB8AC3E}">
        <p14:creationId xmlns:p14="http://schemas.microsoft.com/office/powerpoint/2010/main" val="4174904973"/>
      </p:ext>
    </p:extLst>
  </p:cSld>
  <p:clrMapOvr>
    <a:masterClrMapping/>
  </p:clrMapOvr>
</p:sld>
</file>

<file path=ppt/theme/theme1.xml><?xml version="1.0" encoding="utf-8"?>
<a:theme xmlns:a="http://schemas.openxmlformats.org/drawingml/2006/main" name="TCD_PPT_Calibri_Option2a">
  <a:themeElements>
    <a:clrScheme name="Custom 5 1">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070BB"/>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87D75AF41A4C49AEB82C91E3ECD742" ma:contentTypeVersion="13" ma:contentTypeDescription="Create a new document." ma:contentTypeScope="" ma:versionID="6112d7b9ae8398f5772b5e387607f61f">
  <xsd:schema xmlns:xsd="http://www.w3.org/2001/XMLSchema" xmlns:xs="http://www.w3.org/2001/XMLSchema" xmlns:p="http://schemas.microsoft.com/office/2006/metadata/properties" xmlns:ns2="0b6556c5-f5e1-4b39-94c7-b7deb9326514" xmlns:ns3="6c07967f-529e-444d-bd80-90724eca211b" targetNamespace="http://schemas.microsoft.com/office/2006/metadata/properties" ma:root="true" ma:fieldsID="126362ac4cf9849b8e80de5ded0b95b9" ns2:_="" ns3:_="">
    <xsd:import namespace="0b6556c5-f5e1-4b39-94c7-b7deb9326514"/>
    <xsd:import namespace="6c07967f-529e-444d-bd80-90724eca21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556c5-f5e1-4b39-94c7-b7deb93265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7967f-529e-444d-bd80-90724eca211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4a5a44-c856-4cca-9de0-d94c4b072100}" ma:internalName="TaxCatchAll" ma:showField="CatchAllData" ma:web="6c07967f-529e-444d-bd80-90724eca2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07967f-529e-444d-bd80-90724eca211b" xsi:nil="true"/>
    <lcf76f155ced4ddcb4097134ff3c332f xmlns="0b6556c5-f5e1-4b39-94c7-b7deb932651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DEF61-EAF4-479B-9972-1B8E865BC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556c5-f5e1-4b39-94c7-b7deb9326514"/>
    <ds:schemaRef ds:uri="6c07967f-529e-444d-bd80-90724eca2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BB6C15-D423-48F0-B5D2-3F30300515D9}">
  <ds:schemaRefs>
    <ds:schemaRef ds:uri="http://schemas.microsoft.com/office/2006/metadata/properties"/>
    <ds:schemaRef ds:uri="http://schemas.microsoft.com/office/infopath/2007/PartnerControls"/>
    <ds:schemaRef ds:uri="6c07967f-529e-444d-bd80-90724eca211b"/>
    <ds:schemaRef ds:uri="0b6556c5-f5e1-4b39-94c7-b7deb9326514"/>
  </ds:schemaRefs>
</ds:datastoreItem>
</file>

<file path=customXml/itemProps3.xml><?xml version="1.0" encoding="utf-8"?>
<ds:datastoreItem xmlns:ds="http://schemas.openxmlformats.org/officeDocument/2006/customXml" ds:itemID="{57CE7F7F-70CA-4BFA-A6FE-B962DA0E90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TCD_PPT_Calibri_Option2a.potx</Template>
  <TotalTime>2350</TotalTime>
  <Words>505</Words>
  <Application>Microsoft Office PowerPoint</Application>
  <PresentationFormat>On-screen Show (16:9)</PresentationFormat>
  <Paragraphs>69</Paragraphs>
  <Slides>10</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Minion Pro</vt:lpstr>
      <vt:lpstr>Open Sans</vt:lpstr>
      <vt:lpstr>Source Sans Pro</vt:lpstr>
      <vt:lpstr>TCD_PPT_Calibri_Option2a</vt:lpstr>
      <vt:lpstr>PowerPoint Presentation</vt:lpstr>
      <vt:lpstr>Module Options </vt:lpstr>
      <vt:lpstr>Timetable </vt:lpstr>
      <vt:lpstr>PowerPoint Presentation</vt:lpstr>
      <vt:lpstr>Important Dates</vt:lpstr>
      <vt:lpstr>Exam Accommodations </vt:lpstr>
      <vt:lpstr>PowerPoint Presentation</vt:lpstr>
      <vt:lpstr>Student Learning Development</vt:lpstr>
      <vt:lpstr>Contact details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dtpgraphics</dc:creator>
  <cp:lastModifiedBy>Solange Daini</cp:lastModifiedBy>
  <cp:revision>91</cp:revision>
  <cp:lastPrinted>2014-12-16T10:33:11Z</cp:lastPrinted>
  <dcterms:created xsi:type="dcterms:W3CDTF">2013-07-29T09:34:50Z</dcterms:created>
  <dcterms:modified xsi:type="dcterms:W3CDTF">2024-09-05T08:25:24Z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0x010100DA87D75AF41A4C49AEB82C91E3ECD742</vt:lpwstr>
  </property>
  <property fmtid="{D5CDD505-2E9C-101B-9397-08002B2CF9AE}" pid="3" name="MediaServiceImageTags">
    <vt:lpwstr/>
  </property>
</Properties>
</file>