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27" r:id="rId3"/>
    <p:sldId id="417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  <a:srgbClr val="005EAE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382" autoAdjust="0"/>
  </p:normalViewPr>
  <p:slideViewPr>
    <p:cSldViewPr snapToGrid="0" showGuides="1">
      <p:cViewPr varScale="1">
        <p:scale>
          <a:sx n="101" d="100"/>
          <a:sy n="101" d="100"/>
        </p:scale>
        <p:origin x="1960" y="192"/>
      </p:cViewPr>
      <p:guideLst>
        <p:guide orient="horz" pos="431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574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51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54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5705FA4C-11ED-BF4D-BF18-2A495D190A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2B46FC2D-5616-A249-9A31-652EDDA37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defTabSz="914400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D0C51A3B-17CE-A249-8F66-36D3FE568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89AF1E-7DCF-994F-BDEC-1EE22D32FAE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7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70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53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5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739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89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819975"/>
            <a:ext cx="7500939" cy="554850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394175"/>
            <a:ext cx="7500938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38650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943100"/>
            <a:ext cx="4204800" cy="434340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5"/>
            <a:ext cx="9144000" cy="485066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87723"/>
            <a:ext cx="4636800" cy="12392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7527924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6046348"/>
            <a:ext cx="2060224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1AC5-34B2-1D40-A616-C626CC86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2264-2DAC-7C4C-8E03-7F14A4AF9E00}" type="datetimeFigureOut">
              <a:rPr lang="en-US" altLang="en-US"/>
              <a:pPr>
                <a:defRPr/>
              </a:pPr>
              <a:t>1/13/25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BEE4-34D3-7A45-A9B7-3F2FA8EA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E3315-67CB-D446-B205-13ACC8CA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E541-72FC-FF48-9161-D84533485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5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4" y="360000"/>
            <a:ext cx="7500939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871551"/>
            <a:ext cx="7500938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  <p:sldLayoutId id="214748366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cd-ie.zoom.us/j/9192072334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tcd-ie.zoom.us/j/94012358912" TargetMode="External"/><Relationship Id="rId4" Type="http://schemas.openxmlformats.org/officeDocument/2006/relationships/hyperlink" Target="https://tcd-ie.zoom.us/j/9680091325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ciology@tcd.i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d.ie/ssp/undergraduate/study-abroad/incoming/module-outlines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SP_StudyAbroad@tcd.i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Business.Exchange@tcd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351881"/>
            <a:ext cx="7787788" cy="1553755"/>
          </a:xfrm>
        </p:spPr>
        <p:txBody>
          <a:bodyPr/>
          <a:lstStyle/>
          <a:p>
            <a:br>
              <a:rPr lang="en-IE" dirty="0"/>
            </a:br>
            <a:br>
              <a:rPr lang="en-IE" dirty="0"/>
            </a:br>
            <a:r>
              <a:rPr lang="en-IE" dirty="0"/>
              <a:t> </a:t>
            </a: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br>
              <a:rPr lang="en-IE" dirty="0"/>
            </a:br>
            <a:r>
              <a:rPr lang="en-IE" b="1" dirty="0"/>
              <a:t>Erasmus, International Exchange and Visiting Student Welcome Meeting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09624" y="4962556"/>
            <a:ext cx="7490313" cy="1162782"/>
          </a:xfrm>
        </p:spPr>
        <p:txBody>
          <a:bodyPr/>
          <a:lstStyle/>
          <a:p>
            <a:endParaRPr lang="en-GB" altLang="en-US" sz="2000" dirty="0">
              <a:solidFill>
                <a:srgbClr val="002060"/>
              </a:solidFill>
            </a:endParaRPr>
          </a:p>
          <a:p>
            <a:r>
              <a:rPr lang="en-GB" altLang="en-US" sz="2000" dirty="0">
                <a:solidFill>
                  <a:srgbClr val="002060"/>
                </a:solidFill>
              </a:rPr>
              <a:t>Dr Kat Chzhen </a:t>
            </a:r>
            <a:r>
              <a:rPr lang="en-GB" altLang="en-US" sz="2000" b="0" dirty="0">
                <a:solidFill>
                  <a:srgbClr val="002060"/>
                </a:solidFill>
              </a:rPr>
              <a:t>(</a:t>
            </a:r>
            <a:r>
              <a:rPr lang="en-GB" altLang="en-US" sz="2000" b="0" dirty="0" err="1">
                <a:solidFill>
                  <a:srgbClr val="002060"/>
                </a:solidFill>
              </a:rPr>
              <a:t>chzheny@tcd.ie</a:t>
            </a:r>
            <a:r>
              <a:rPr lang="en-GB" altLang="en-US" sz="2000" b="0" dirty="0">
                <a:solidFill>
                  <a:srgbClr val="002060"/>
                </a:solidFill>
              </a:rPr>
              <a:t>)</a:t>
            </a:r>
          </a:p>
          <a:p>
            <a:r>
              <a:rPr lang="en-GB" altLang="en-US" sz="2000" b="0" dirty="0">
                <a:solidFill>
                  <a:srgbClr val="002060"/>
                </a:solidFill>
              </a:rPr>
              <a:t>Director of Study Abroad, School of Social Sciences and Philosophy</a:t>
            </a:r>
          </a:p>
          <a:p>
            <a:endParaRPr lang="en-GB" altLang="en-US" sz="2000" b="0" dirty="0">
              <a:solidFill>
                <a:srgbClr val="002060"/>
              </a:solidFill>
            </a:endParaRPr>
          </a:p>
          <a:p>
            <a:r>
              <a:rPr lang="en-GB" altLang="en-US" sz="2000" b="0" dirty="0">
                <a:solidFill>
                  <a:srgbClr val="002060"/>
                </a:solidFill>
              </a:rPr>
              <a:t>13 January 2024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92F1-B1E7-1C48-B16B-342DC754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Department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5F976-E23A-5144-A81C-5361B3954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7" y="1150200"/>
            <a:ext cx="7805371" cy="517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Department of Economics: </a:t>
            </a:r>
            <a:r>
              <a:rPr lang="en-IE" b="0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Monday 13th January from 14:00-15:00</a:t>
            </a: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 </a:t>
            </a:r>
            <a:r>
              <a:rPr lang="en-IE" b="0" i="0" u="none" strike="noStrike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https://tcd-ie.zoom.us/j/91920723349</a:t>
            </a:r>
            <a:endParaRPr lang="en-IE" b="0" i="0" dirty="0">
              <a:solidFill>
                <a:srgbClr val="49494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IE" b="0" i="0" dirty="0">
              <a:solidFill>
                <a:srgbClr val="49494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Department of Political Science: </a:t>
            </a:r>
            <a:r>
              <a:rPr lang="en-IE" b="0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Tuesday 14th from 11:00-12:00: </a:t>
            </a:r>
            <a:r>
              <a:rPr lang="en-IE" b="0" i="0" u="none" strike="noStrike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https://tcd-ie.zoom.us/j/96800913256</a:t>
            </a:r>
            <a:endParaRPr lang="en-IE" b="0" i="0" dirty="0">
              <a:solidFill>
                <a:srgbClr val="49494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IE" b="0" i="0" dirty="0">
              <a:solidFill>
                <a:srgbClr val="49494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Trinity Business School: </a:t>
            </a:r>
            <a:r>
              <a:rPr lang="en-IE" b="0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Tuesday 14th January from 12:30-13:30</a:t>
            </a:r>
            <a:endParaRPr lang="en-IE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500"/>
              </a:spcAft>
            </a:pP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Department of Sociology</a:t>
            </a:r>
            <a:r>
              <a:rPr lang="en-IE" b="0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Wednesday 15th January from 14:00-15:00:  </a:t>
            </a:r>
            <a:r>
              <a:rPr lang="en-IE" b="0" i="0" u="none" strike="noStrike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https://tcd-ie.zoom.us/j/94012358912</a:t>
            </a:r>
            <a:endParaRPr lang="en-IE" b="0" i="0" dirty="0">
              <a:solidFill>
                <a:srgbClr val="49494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500"/>
              </a:spcAft>
            </a:pPr>
            <a:r>
              <a:rPr lang="en-IE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Department of Philosophy</a:t>
            </a:r>
            <a:r>
              <a:rPr lang="en-IE" b="0" i="0" dirty="0">
                <a:solidFill>
                  <a:srgbClr val="49494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TBA</a:t>
            </a:r>
            <a:endParaRPr lang="en-IE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IE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IE" b="0" dirty="0"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IE" b="0" dirty="0" err="1">
                <a:latin typeface="Calibri" panose="020F0502020204030204" pitchFamily="34" charset="0"/>
                <a:cs typeface="Calibri" panose="020F0502020204030204" pitchFamily="34" charset="0"/>
              </a:rPr>
              <a:t>www.tcd.ie</a:t>
            </a:r>
            <a:r>
              <a:rPr lang="en-IE" b="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IE" b="0" dirty="0" err="1">
                <a:latin typeface="Calibri" panose="020F0502020204030204" pitchFamily="34" charset="0"/>
                <a:cs typeface="Calibri" panose="020F0502020204030204" pitchFamily="34" charset="0"/>
              </a:rPr>
              <a:t>ssp</a:t>
            </a:r>
            <a:r>
              <a:rPr lang="en-IE" b="0" dirty="0">
                <a:latin typeface="Calibri" panose="020F0502020204030204" pitchFamily="34" charset="0"/>
                <a:cs typeface="Calibri" panose="020F0502020204030204" pitchFamily="34" charset="0"/>
              </a:rPr>
              <a:t>/undergraduate/study-abroad/incoming/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3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440E-952B-C70B-7E91-24A9D652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Trinity Global Q&amp;A webinars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95BC-9E93-9C08-94CF-C77279743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Monday  </a:t>
            </a:r>
            <a:r>
              <a:rPr lang="en-IE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2pm: all visiting students (online). 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endParaRPr lang="en-US" sz="2400" b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latin typeface="Aptos" panose="020B0004020202020204" pitchFamily="34" charset="0"/>
              </a:rPr>
              <a:t>Thursday </a:t>
            </a:r>
            <a:r>
              <a:rPr lang="en-IE" sz="24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10am: Erasmus students. </a:t>
            </a:r>
          </a:p>
          <a:p>
            <a:endParaRPr lang="en-IE" sz="2400" b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US" sz="2400" dirty="0"/>
              <a:t>https://</a:t>
            </a:r>
            <a:r>
              <a:rPr lang="en-US" sz="2400" dirty="0" err="1"/>
              <a:t>www.tcd.ie</a:t>
            </a:r>
            <a:r>
              <a:rPr lang="en-US" sz="2400" dirty="0"/>
              <a:t>/students/orientation/visiting-exchange/</a:t>
            </a:r>
            <a:r>
              <a:rPr lang="en-US" sz="2400" dirty="0" err="1"/>
              <a:t>timetable.php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15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3993-9DCC-05BD-0A1F-038E2211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04" y="2508840"/>
            <a:ext cx="7500939" cy="561600"/>
          </a:xfrm>
        </p:spPr>
        <p:txBody>
          <a:bodyPr/>
          <a:lstStyle/>
          <a:p>
            <a:r>
              <a:rPr lang="en-US" dirty="0"/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94083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CB7B2-C407-0E49-9989-DC0D48E1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E" b="1" dirty="0"/>
            </a:br>
            <a:br>
              <a:rPr lang="en-IE" b="1" dirty="0"/>
            </a:br>
            <a:br>
              <a:rPr lang="en-IE" b="1" dirty="0"/>
            </a:br>
            <a:br>
              <a:rPr lang="en-IE" dirty="0"/>
            </a:br>
            <a:r>
              <a:rPr lang="en-IE" dirty="0"/>
              <a:t>Structure of the meeting</a:t>
            </a:r>
            <a:endParaRPr lang="en-US" b="1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050E25-158C-9343-893F-B13FF0A5B6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1531" y="1214596"/>
            <a:ext cx="7500938" cy="4868802"/>
          </a:xfrm>
        </p:spPr>
        <p:txBody>
          <a:bodyPr/>
          <a:lstStyle/>
          <a:p>
            <a:endParaRPr lang="en-IE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Departments and co-ordinators.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Structure of academic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Choosing modules and module load.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European Credit Transfer and Accumulation System (ECTS) credits at Trinity College.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b="0" dirty="0"/>
              <a:t>Useful websites and general advice.</a:t>
            </a:r>
          </a:p>
          <a:p>
            <a:endParaRPr lang="en-US" sz="2100" b="0" dirty="0"/>
          </a:p>
        </p:txBody>
      </p:sp>
    </p:spTree>
    <p:extLst>
      <p:ext uri="{BB962C8B-B14F-4D97-AF65-F5344CB8AC3E}">
        <p14:creationId xmlns:p14="http://schemas.microsoft.com/office/powerpoint/2010/main" val="314354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359-CBE2-414C-84C3-8CDF8A40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Departments and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46C07-1D28-D849-AF45-C8AF4B588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758" y="1572612"/>
            <a:ext cx="8264769" cy="43182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Sociology, Dr </a:t>
            </a:r>
            <a:r>
              <a:rPr lang="en-IE" sz="2400" dirty="0" err="1"/>
              <a:t>Annatina</a:t>
            </a:r>
            <a:r>
              <a:rPr lang="en-IE" sz="2400" dirty="0"/>
              <a:t> </a:t>
            </a:r>
            <a:r>
              <a:rPr lang="en-IE" sz="2400" dirty="0" err="1"/>
              <a:t>Aerne</a:t>
            </a:r>
            <a:r>
              <a:rPr lang="en-IE" sz="2400" dirty="0"/>
              <a:t> </a:t>
            </a:r>
            <a:r>
              <a:rPr lang="en-IE" sz="2400" b="0" dirty="0"/>
              <a:t>(</a:t>
            </a:r>
            <a:r>
              <a:rPr lang="en-IE" sz="2400" b="0" dirty="0" err="1"/>
              <a:t>aernea</a:t>
            </a:r>
            <a:r>
              <a:rPr lang="en-IE" sz="2400" b="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Political Science, Prof </a:t>
            </a:r>
            <a:r>
              <a:rPr lang="en-IE" sz="2400" dirty="0"/>
              <a:t>Raj Chari </a:t>
            </a:r>
            <a:r>
              <a:rPr lang="en-IE" sz="2400" b="0" dirty="0"/>
              <a:t>(</a:t>
            </a:r>
            <a:r>
              <a:rPr lang="en-IE" sz="2400" b="0" dirty="0" err="1"/>
              <a:t>polsci.incoming@tcd.ie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Department of Economics, Dr </a:t>
            </a:r>
            <a:r>
              <a:rPr lang="en-IE" sz="2400" dirty="0"/>
              <a:t>Niamh Wylie </a:t>
            </a:r>
            <a:r>
              <a:rPr lang="en-IE" sz="2400" b="0" dirty="0"/>
              <a:t>(</a:t>
            </a:r>
            <a:r>
              <a:rPr lang="en-IE" sz="2400" b="0" dirty="0" err="1"/>
              <a:t>Econ.Visiting@tcd.ie</a:t>
            </a:r>
            <a:r>
              <a:rPr lang="en-IE" sz="2400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Department of Philosophy, Prof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John Divers </a:t>
            </a: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IE" sz="2400" b="0" dirty="0" err="1">
                <a:solidFill>
                  <a:srgbClr val="0E49B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divers@tcd.ie</a:t>
            </a:r>
            <a:r>
              <a:rPr lang="en-IE" sz="2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Trinity Business School, Prof </a:t>
            </a:r>
            <a:r>
              <a:rPr lang="en-IE" sz="2400" dirty="0"/>
              <a:t>Deirdre Crowe </a:t>
            </a:r>
            <a:r>
              <a:rPr lang="en-IE" sz="2400" b="0" dirty="0"/>
              <a:t>(</a:t>
            </a:r>
            <a:r>
              <a:rPr lang="en-IE" sz="2400" b="0" dirty="0" err="1"/>
              <a:t>business.exchange@tcd.ie</a:t>
            </a:r>
            <a:r>
              <a:rPr lang="en-IE" sz="2400" b="0" dirty="0"/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5A9D-F86C-C94F-A670-8612CACD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Academic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A9F9-E603-1F4A-8C9F-CC1AC939F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7542"/>
            <a:ext cx="7500938" cy="4096800"/>
          </a:xfrm>
        </p:spPr>
        <p:txBody>
          <a:bodyPr/>
          <a:lstStyle/>
          <a:p>
            <a:r>
              <a:rPr lang="en-IE" sz="2200" dirty="0"/>
              <a:t>Semester 2 (Hilary Term, HT)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200" b="0" dirty="0"/>
              <a:t>Teaching: 20</a:t>
            </a:r>
            <a:r>
              <a:rPr lang="en-IE" sz="2200" b="0" baseline="30000" dirty="0"/>
              <a:t>th </a:t>
            </a:r>
            <a:r>
              <a:rPr lang="en-IE" sz="2200" b="0" dirty="0"/>
              <a:t> January – 11</a:t>
            </a:r>
            <a:r>
              <a:rPr lang="en-IE" sz="2200" b="0" baseline="30000" dirty="0"/>
              <a:t>th </a:t>
            </a:r>
            <a:r>
              <a:rPr lang="en-IE" sz="2200" b="0" dirty="0"/>
              <a:t>April.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200" i="1" dirty="0"/>
              <a:t>Public holiday Mondays</a:t>
            </a:r>
            <a:r>
              <a:rPr lang="en-IE" sz="2200" dirty="0"/>
              <a:t>:</a:t>
            </a:r>
          </a:p>
          <a:p>
            <a:pPr marL="911225" lvl="2" indent="-342900"/>
            <a:r>
              <a:rPr lang="en-IE" sz="2200" dirty="0"/>
              <a:t>Feb 3 – St Brigid’s Day.</a:t>
            </a:r>
          </a:p>
          <a:p>
            <a:pPr marL="911225" lvl="2" indent="-342900"/>
            <a:r>
              <a:rPr lang="en-IE" sz="2200" dirty="0"/>
              <a:t>March 17 – St Patrick’s Day.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200" b="0" dirty="0"/>
              <a:t>Assessment starts: 22</a:t>
            </a:r>
            <a:r>
              <a:rPr lang="en-IE" sz="2200" baseline="30000" dirty="0"/>
              <a:t>nd</a:t>
            </a:r>
            <a:r>
              <a:rPr lang="en-IE" sz="2200" b="0" dirty="0"/>
              <a:t> of April.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endParaRPr lang="en-IE" sz="2200" dirty="0"/>
          </a:p>
          <a:p>
            <a:pPr lvl="1" indent="0">
              <a:buNone/>
            </a:pPr>
            <a:r>
              <a:rPr lang="en-IE" sz="2200" b="1" dirty="0"/>
              <a:t>https://</a:t>
            </a:r>
            <a:r>
              <a:rPr lang="en-IE" sz="2200" b="1" dirty="0" err="1"/>
              <a:t>www.tcd.ie</a:t>
            </a:r>
            <a:r>
              <a:rPr lang="en-IE" sz="2200" b="1" dirty="0"/>
              <a:t>/calendar/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5133-2471-7A40-991E-E2DFEE53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module load?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38724-B36D-DC4B-B9BB-FE041AE2F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625366"/>
            <a:ext cx="7500938" cy="4096800"/>
          </a:xfrm>
        </p:spPr>
        <p:txBody>
          <a:bodyPr/>
          <a:lstStyle/>
          <a:p>
            <a:r>
              <a:rPr lang="en-US" sz="2400" dirty="0"/>
              <a:t>One term students</a:t>
            </a:r>
            <a:r>
              <a:rPr lang="en-US" sz="2400" b="0" dirty="0"/>
              <a:t>: between 25 and 30 ECTs.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Take about 80% - 100% of a Trinity student’s module load (but meet the requirements of your home university).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sz="2400" dirty="0"/>
              <a:t>Y</a:t>
            </a:r>
            <a:r>
              <a:rPr lang="en-IE" sz="2400" b="0" dirty="0"/>
              <a:t>ou can only enrol on modules amounting to a maximum of 30 ECTS per Semester.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Academic Registry will not allow you to take modules that clash on the timetable.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D9AA-D38D-6A43-9ABA-E4D0C0B7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4" y="608849"/>
            <a:ext cx="7500939" cy="561600"/>
          </a:xfrm>
        </p:spPr>
        <p:txBody>
          <a:bodyPr/>
          <a:lstStyle/>
          <a:p>
            <a:r>
              <a:rPr lang="en-US" dirty="0"/>
              <a:t>ECTS credits at Trinity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ED91-7BEE-5042-B46D-4C535FA0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b="0" dirty="0"/>
              <a:t>1st year (Junior Fresh, JF)		5 credits</a:t>
            </a:r>
          </a:p>
          <a:p>
            <a:r>
              <a:rPr lang="en-IE" sz="2400" b="0" dirty="0"/>
              <a:t>2</a:t>
            </a:r>
            <a:r>
              <a:rPr lang="en-IE" sz="2400" b="0" baseline="30000" dirty="0"/>
              <a:t>nd</a:t>
            </a:r>
            <a:r>
              <a:rPr lang="en-IE" sz="2400" b="0" dirty="0"/>
              <a:t> year (Senior Fresh, SF)		5 credits</a:t>
            </a:r>
          </a:p>
          <a:p>
            <a:r>
              <a:rPr lang="en-IE" sz="2400" b="0" dirty="0"/>
              <a:t>3</a:t>
            </a:r>
            <a:r>
              <a:rPr lang="en-IE" sz="2400" b="0" baseline="30000" dirty="0"/>
              <a:t>rd</a:t>
            </a:r>
            <a:r>
              <a:rPr lang="en-IE" sz="2400" b="0" dirty="0"/>
              <a:t> year (Junior Sophister, JS)		5 credits</a:t>
            </a:r>
          </a:p>
          <a:p>
            <a:r>
              <a:rPr lang="en-IE" sz="2400" b="0" dirty="0"/>
              <a:t>4</a:t>
            </a:r>
            <a:r>
              <a:rPr lang="en-IE" sz="2400" b="0" baseline="30000" dirty="0"/>
              <a:t>th</a:t>
            </a:r>
            <a:r>
              <a:rPr lang="en-IE" sz="2400" b="0" dirty="0"/>
              <a:t> year (Senior Sophister, SS)		5/10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The Department of Political Science does </a:t>
            </a:r>
            <a:r>
              <a:rPr lang="en-IE" sz="2400" b="0" u="sng" dirty="0"/>
              <a:t>not </a:t>
            </a:r>
            <a:r>
              <a:rPr lang="en-IE" sz="2400" b="0" dirty="0"/>
              <a:t>accept Visiting and Erasmus students in 1</a:t>
            </a:r>
            <a:r>
              <a:rPr lang="en-IE" sz="2400" b="0" baseline="30000" dirty="0"/>
              <a:t>st</a:t>
            </a:r>
            <a:r>
              <a:rPr lang="en-IE" sz="2400" b="0" dirty="0"/>
              <a:t> and 4</a:t>
            </a:r>
            <a:r>
              <a:rPr lang="en-IE" sz="2400" b="0" baseline="30000" dirty="0"/>
              <a:t>th</a:t>
            </a:r>
            <a:r>
              <a:rPr lang="en-IE" sz="2400" b="0" dirty="0"/>
              <a:t> year modules.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The Department of Sociology does </a:t>
            </a:r>
            <a:r>
              <a:rPr lang="en-IE" sz="2400" b="0" u="sng" dirty="0"/>
              <a:t>not </a:t>
            </a:r>
            <a:r>
              <a:rPr lang="en-IE" sz="2400" b="0" dirty="0"/>
              <a:t>accept Visiting and Erasmus students in  1</a:t>
            </a:r>
            <a:r>
              <a:rPr lang="en-IE" sz="2400" b="0" baseline="30000" dirty="0"/>
              <a:t>st</a:t>
            </a:r>
            <a:r>
              <a:rPr lang="en-IE" sz="2400" b="0" dirty="0"/>
              <a:t> and 2</a:t>
            </a:r>
            <a:r>
              <a:rPr lang="en-IE" sz="2400" b="0" baseline="30000" dirty="0"/>
              <a:t>nd</a:t>
            </a:r>
            <a:r>
              <a:rPr lang="en-IE" sz="2400" b="0" dirty="0"/>
              <a:t> year modules and not all 4</a:t>
            </a:r>
            <a:r>
              <a:rPr lang="en-IE" sz="2400" b="0" baseline="30000" dirty="0"/>
              <a:t>th</a:t>
            </a:r>
            <a:r>
              <a:rPr lang="en-IE" sz="2400" b="0" dirty="0"/>
              <a:t> year modules are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0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739C-EFD6-D544-99C7-39FC16E9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Choosing and registering for modules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FC66F-8F9F-E748-B950-3CBF1F01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83" y="921600"/>
            <a:ext cx="8453120" cy="5400173"/>
          </a:xfrm>
        </p:spPr>
        <p:txBody>
          <a:bodyPr/>
          <a:lstStyle/>
          <a:p>
            <a:r>
              <a:rPr lang="en-IE" sz="2400" b="0" dirty="0"/>
              <a:t>List of </a:t>
            </a:r>
            <a:r>
              <a:rPr lang="en-IE" sz="2400" dirty="0"/>
              <a:t>available modules </a:t>
            </a:r>
            <a:r>
              <a:rPr lang="en-IE" sz="2400" b="0" dirty="0"/>
              <a:t>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Trinity Business School &amp; School of Social Science and Philosophy </a:t>
            </a:r>
            <a:r>
              <a:rPr lang="en-IE" sz="2400" dirty="0"/>
              <a:t>websites under study abroad</a:t>
            </a:r>
            <a:r>
              <a:rPr lang="en-IE" sz="2400" b="0" dirty="0"/>
              <a:t>: </a:t>
            </a:r>
            <a:r>
              <a:rPr lang="en-IE" sz="2400" b="0" dirty="0">
                <a:hlinkClick r:id="rId3"/>
              </a:rPr>
              <a:t>https://www.tcd.ie/ssp/undergraduate/study-abroad/incoming/module-outlines.php</a:t>
            </a:r>
            <a:endParaRPr lang="en-IE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Some modules have </a:t>
            </a:r>
            <a:r>
              <a:rPr lang="en-IE" sz="2400" dirty="0"/>
              <a:t>quotas</a:t>
            </a:r>
            <a:r>
              <a:rPr lang="en-IE" sz="2400" b="0" dirty="0"/>
              <a:t>: see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To enrol in some modules you may need to satisfy the </a:t>
            </a:r>
            <a:r>
              <a:rPr lang="en-IE" sz="2400" dirty="0"/>
              <a:t>prerequisites</a:t>
            </a:r>
            <a:r>
              <a:rPr lang="en-IE" sz="2400" b="0" dirty="0"/>
              <a:t> as listed, i.e. you should have studied a similar module in your home institution: please provide the </a:t>
            </a:r>
            <a:r>
              <a:rPr lang="en-IE" sz="2400" dirty="0"/>
              <a:t>necessary proof </a:t>
            </a:r>
            <a:r>
              <a:rPr lang="en-IE" sz="2400" b="0" dirty="0"/>
              <a:t>to your coordinator.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Submit your modules choice with correct module codes to </a:t>
            </a:r>
            <a:r>
              <a:rPr lang="en-IE" sz="2400" dirty="0"/>
              <a:t>Academic Registry</a:t>
            </a:r>
            <a:r>
              <a:rPr lang="en-IE" sz="2400" b="0" dirty="0"/>
              <a:t>. If there are clashes you will not be able to register.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2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E752-4E24-8941-B8EE-AD0B00A9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E" dirty="0"/>
            </a:br>
            <a:r>
              <a:rPr lang="en-IE" dirty="0"/>
              <a:t>Some general advice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4EFA-EA51-CE4C-AB4F-9B99E5AF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31" y="1380599"/>
            <a:ext cx="7500938" cy="48795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While you are at Trinity College, you will have a tutor (</a:t>
            </a:r>
            <a:r>
              <a:rPr lang="en-IE" sz="2400" b="0" dirty="0" err="1"/>
              <a:t>international.tutor@tcd.ie</a:t>
            </a:r>
            <a:r>
              <a:rPr lang="en-IE" sz="2400" b="0" dirty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0" dirty="0"/>
              <a:t>Other sources of support:</a:t>
            </a:r>
          </a:p>
          <a:p>
            <a:pPr lvl="2"/>
            <a:r>
              <a:rPr lang="en-IE" sz="2400" b="0" dirty="0"/>
              <a:t>Student Counselling Service  (</a:t>
            </a:r>
            <a:r>
              <a:rPr lang="en-IE" sz="2400" b="0" dirty="0" err="1"/>
              <a:t>student-counselling@tcd.ie</a:t>
            </a:r>
            <a:r>
              <a:rPr lang="en-IE" sz="2400" b="0" dirty="0"/>
              <a:t>)</a:t>
            </a:r>
          </a:p>
          <a:p>
            <a:pPr lvl="2"/>
            <a:r>
              <a:rPr lang="en-IE" sz="2400" b="0" dirty="0"/>
              <a:t>Student-2-Student (student2student@tcd.ie).</a:t>
            </a:r>
          </a:p>
          <a:p>
            <a:pPr lvl="2"/>
            <a:r>
              <a:rPr lang="en-IE" sz="2400" b="0" dirty="0"/>
              <a:t>Student Health Centre.</a:t>
            </a:r>
          </a:p>
          <a:p>
            <a:pPr lvl="2"/>
            <a:r>
              <a:rPr lang="en-IE" sz="2400" b="0" dirty="0"/>
              <a:t>Student Union.</a:t>
            </a:r>
          </a:p>
          <a:p>
            <a:pPr lvl="2"/>
            <a:r>
              <a:rPr lang="en-IE" sz="2400" dirty="0"/>
              <a:t>Trinity Global.</a:t>
            </a:r>
            <a:endParaRPr lang="en-IE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1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00B7-7A95-DB49-9EA8-CC726ADD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need further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8A3D4-4E32-F140-8259-296A15D7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b="0" dirty="0"/>
              <a:t>School of Social Sciences and Philosophy:</a:t>
            </a:r>
          </a:p>
          <a:p>
            <a:r>
              <a:rPr lang="en-IE" sz="2800" b="0" dirty="0">
                <a:hlinkClick r:id="rId3"/>
              </a:rPr>
              <a:t>SSP_StudyAbroad@tcd.ie</a:t>
            </a:r>
            <a:endParaRPr lang="en-IE" sz="2800" b="0" dirty="0"/>
          </a:p>
          <a:p>
            <a:endParaRPr lang="en-IE" sz="2800" b="0" dirty="0"/>
          </a:p>
          <a:p>
            <a:r>
              <a:rPr lang="en-IE" sz="2800" b="0" dirty="0"/>
              <a:t>School of Business:</a:t>
            </a:r>
          </a:p>
          <a:p>
            <a:r>
              <a:rPr lang="en-IE" sz="2800" b="0" dirty="0">
                <a:hlinkClick r:id="rId4"/>
              </a:rPr>
              <a:t>Business.Exchange@tcd.ie</a:t>
            </a:r>
            <a:r>
              <a:rPr lang="en-IE" sz="2800" b="0" dirty="0"/>
              <a:t> </a:t>
            </a:r>
          </a:p>
          <a:p>
            <a:endParaRPr lang="en-IE" sz="2800" b="0" dirty="0"/>
          </a:p>
          <a:p>
            <a:endParaRPr lang="en-IE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88058"/>
      </p:ext>
    </p:extLst>
  </p:cSld>
  <p:clrMapOvr>
    <a:masterClrMapping/>
  </p:clrMapOvr>
</p:sld>
</file>

<file path=ppt/theme/theme1.xml><?xml version="1.0" encoding="utf-8"?>
<a:theme xmlns:a="http://schemas.openxmlformats.org/drawingml/2006/main" name="Trinity_PPT_Calibri_Option2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Trinity_PPT_Calibri_Option2</Template>
  <TotalTime>1001</TotalTime>
  <Words>746</Words>
  <Application>Microsoft Macintosh PowerPoint</Application>
  <PresentationFormat>On-screen Show (4:3)</PresentationFormat>
  <Paragraphs>89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Minion Pro</vt:lpstr>
      <vt:lpstr>Trinity_PPT_Calibri_Option2</vt:lpstr>
      <vt:lpstr>               Erasmus, International Exchange and Visiting Student Welcome Meeting</vt:lpstr>
      <vt:lpstr>    Structure of the meeting</vt:lpstr>
      <vt:lpstr>Departments and Coordinators</vt:lpstr>
      <vt:lpstr>Structure of the Academic Year</vt:lpstr>
      <vt:lpstr>What is the right module load?</vt:lpstr>
      <vt:lpstr>ECTS credits at Trinity</vt:lpstr>
      <vt:lpstr>Choosing and registering for modules</vt:lpstr>
      <vt:lpstr> Some general advice</vt:lpstr>
      <vt:lpstr>If you need further assistance</vt:lpstr>
      <vt:lpstr>Follow-up Department meetings</vt:lpstr>
      <vt:lpstr>Trinity Global Q&amp;A webinars 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Regular 36pt</dc:title>
  <dc:creator>Administrator</dc:creator>
  <cp:lastModifiedBy>Kat Chzhen</cp:lastModifiedBy>
  <cp:revision>165</cp:revision>
  <cp:lastPrinted>2014-12-16T10:33:11Z</cp:lastPrinted>
  <dcterms:created xsi:type="dcterms:W3CDTF">2015-04-21T16:55:50Z</dcterms:created>
  <dcterms:modified xsi:type="dcterms:W3CDTF">2025-01-13T09:31:03Z</dcterms:modified>
</cp:coreProperties>
</file>