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1" r:id="rId2"/>
  </p:sldMasterIdLst>
  <p:notesMasterIdLst>
    <p:notesMasterId r:id="rId27"/>
  </p:notesMasterIdLst>
  <p:sldIdLst>
    <p:sldId id="403" r:id="rId3"/>
    <p:sldId id="416" r:id="rId4"/>
    <p:sldId id="417" r:id="rId5"/>
    <p:sldId id="420" r:id="rId6"/>
    <p:sldId id="418" r:id="rId7"/>
    <p:sldId id="419" r:id="rId8"/>
    <p:sldId id="436" r:id="rId9"/>
    <p:sldId id="437" r:id="rId10"/>
    <p:sldId id="435" r:id="rId11"/>
    <p:sldId id="421" r:id="rId12"/>
    <p:sldId id="422" r:id="rId13"/>
    <p:sldId id="423" r:id="rId14"/>
    <p:sldId id="424" r:id="rId15"/>
    <p:sldId id="425" r:id="rId16"/>
    <p:sldId id="426" r:id="rId17"/>
    <p:sldId id="428" r:id="rId18"/>
    <p:sldId id="427" r:id="rId19"/>
    <p:sldId id="429" r:id="rId20"/>
    <p:sldId id="430" r:id="rId21"/>
    <p:sldId id="431" r:id="rId22"/>
    <p:sldId id="432" r:id="rId23"/>
    <p:sldId id="433" r:id="rId24"/>
    <p:sldId id="434" r:id="rId25"/>
    <p:sldId id="438"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66"/>
    <p:restoredTop sz="86145" autoAdjust="0"/>
  </p:normalViewPr>
  <p:slideViewPr>
    <p:cSldViewPr snapToGrid="0" snapToObjects="1">
      <p:cViewPr varScale="1">
        <p:scale>
          <a:sx n="56" d="100"/>
          <a:sy n="56" d="100"/>
        </p:scale>
        <p:origin x="1300"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E74AF4-1770-BF46-B60F-07D3341F1163}" type="datetimeFigureOut">
              <a:rPr lang="en-US" smtClean="0"/>
              <a:t>10/25/2023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0995E5-607E-AA44-9EF0-A70F3B5A3941}" type="slidenum">
              <a:rPr lang="en-US" smtClean="0"/>
              <a:t>‹#›</a:t>
            </a:fld>
            <a:endParaRPr lang="en-US"/>
          </a:p>
        </p:txBody>
      </p:sp>
    </p:spTree>
    <p:extLst>
      <p:ext uri="{BB962C8B-B14F-4D97-AF65-F5344CB8AC3E}">
        <p14:creationId xmlns:p14="http://schemas.microsoft.com/office/powerpoint/2010/main" val="306693887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DD4D23-C98A-435E-AE88-9061F8349B02}" type="slidenum">
              <a:rPr lang="en-GB" smtClean="0">
                <a:solidFill>
                  <a:prstClr val="black"/>
                </a:solidFill>
                <a:latin typeface="Calibri"/>
              </a:rPr>
              <a:pPr/>
              <a:t>1</a:t>
            </a:fld>
            <a:endParaRPr lang="en-GB" dirty="0">
              <a:solidFill>
                <a:prstClr val="black"/>
              </a:solidFill>
              <a:latin typeface="Calibri"/>
            </a:endParaRPr>
          </a:p>
        </p:txBody>
      </p:sp>
    </p:spTree>
    <p:extLst>
      <p:ext uri="{BB962C8B-B14F-4D97-AF65-F5344CB8AC3E}">
        <p14:creationId xmlns:p14="http://schemas.microsoft.com/office/powerpoint/2010/main" val="4767230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Data from 183 previous students that graduated in the years 2017 to 2021 regarding their current sector of employment was analyzed. 79% of the respondents were identified as female, the remaining 21% were male. Most data were obtained from postgraduates (n = 146, 120 female) compared to undergraduates (n = 37, 25 female).</a:t>
            </a:r>
            <a:endParaRPr lang="en-IE"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E" dirty="0"/>
          </a:p>
        </p:txBody>
      </p:sp>
      <p:sp>
        <p:nvSpPr>
          <p:cNvPr id="4" name="Slide Number Placeholder 3"/>
          <p:cNvSpPr>
            <a:spLocks noGrp="1"/>
          </p:cNvSpPr>
          <p:nvPr>
            <p:ph type="sldNum" sz="quarter" idx="5"/>
          </p:nvPr>
        </p:nvSpPr>
        <p:spPr/>
        <p:txBody>
          <a:bodyPr/>
          <a:lstStyle/>
          <a:p>
            <a:fld id="{420995E5-607E-AA44-9EF0-A70F3B5A3941}" type="slidenum">
              <a:rPr lang="en-US" smtClean="0"/>
              <a:t>19</a:t>
            </a:fld>
            <a:endParaRPr lang="en-US"/>
          </a:p>
        </p:txBody>
      </p:sp>
    </p:spTree>
    <p:extLst>
      <p:ext uri="{BB962C8B-B14F-4D97-AF65-F5344CB8AC3E}">
        <p14:creationId xmlns:p14="http://schemas.microsoft.com/office/powerpoint/2010/main" val="27864744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Data from 183 previous students that graduated in the years 2017 to 2021 regarding their current sector of employment was analyzed. 79% of the respondents were identified as female, the remaining 21% were male. Most data were obtained from postgraduates (n = 146, 120 female) compared to undergraduates (n = 37, 25 female).</a:t>
            </a:r>
            <a:endParaRPr lang="en-IE"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E" dirty="0"/>
          </a:p>
        </p:txBody>
      </p:sp>
      <p:sp>
        <p:nvSpPr>
          <p:cNvPr id="4" name="Slide Number Placeholder 3"/>
          <p:cNvSpPr>
            <a:spLocks noGrp="1"/>
          </p:cNvSpPr>
          <p:nvPr>
            <p:ph type="sldNum" sz="quarter" idx="5"/>
          </p:nvPr>
        </p:nvSpPr>
        <p:spPr/>
        <p:txBody>
          <a:bodyPr/>
          <a:lstStyle/>
          <a:p>
            <a:fld id="{420995E5-607E-AA44-9EF0-A70F3B5A3941}" type="slidenum">
              <a:rPr lang="en-US" smtClean="0"/>
              <a:t>20</a:t>
            </a:fld>
            <a:endParaRPr lang="en-US"/>
          </a:p>
        </p:txBody>
      </p:sp>
    </p:spTree>
    <p:extLst>
      <p:ext uri="{BB962C8B-B14F-4D97-AF65-F5344CB8AC3E}">
        <p14:creationId xmlns:p14="http://schemas.microsoft.com/office/powerpoint/2010/main" val="31742954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Data from 183 previous students that graduated in the years 2017 to 2021 regarding their current sector of employment was analyzed. 79% of the respondents were identified as female, the remaining 21% were male. Most data were obtained from postgraduates (n = 146, 120 female) compared to undergraduates (n = 37, 25 female).</a:t>
            </a:r>
            <a:endParaRPr lang="en-IE"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E" dirty="0"/>
          </a:p>
        </p:txBody>
      </p:sp>
      <p:sp>
        <p:nvSpPr>
          <p:cNvPr id="4" name="Slide Number Placeholder 3"/>
          <p:cNvSpPr>
            <a:spLocks noGrp="1"/>
          </p:cNvSpPr>
          <p:nvPr>
            <p:ph type="sldNum" sz="quarter" idx="5"/>
          </p:nvPr>
        </p:nvSpPr>
        <p:spPr/>
        <p:txBody>
          <a:bodyPr/>
          <a:lstStyle/>
          <a:p>
            <a:fld id="{420995E5-607E-AA44-9EF0-A70F3B5A3941}" type="slidenum">
              <a:rPr lang="en-US" smtClean="0"/>
              <a:t>21</a:t>
            </a:fld>
            <a:endParaRPr lang="en-US"/>
          </a:p>
        </p:txBody>
      </p:sp>
    </p:spTree>
    <p:extLst>
      <p:ext uri="{BB962C8B-B14F-4D97-AF65-F5344CB8AC3E}">
        <p14:creationId xmlns:p14="http://schemas.microsoft.com/office/powerpoint/2010/main" val="12185740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Data from 183 previous students that graduated in the years 2017 to 2021 regarding their current sector of employment was analyzed. 79% of the respondents were identified as female, the remaining 21% were male. Most data were obtained from postgraduates (n = 146, 120 female) compared to undergraduates (n = 37, 25 female).</a:t>
            </a:r>
            <a:br>
              <a:rPr lang="en-US" sz="1800" kern="100" dirty="0">
                <a:effectLst/>
                <a:latin typeface="Arial" panose="020B0604020202020204" pitchFamily="34" charset="0"/>
                <a:ea typeface="Calibri" panose="020F0502020204030204" pitchFamily="34" charset="0"/>
                <a:cs typeface="Times New Roman" panose="02020603050405020304" pitchFamily="18" charset="0"/>
              </a:rPr>
            </a:br>
            <a:endParaRPr lang="en-IE"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E" dirty="0"/>
          </a:p>
        </p:txBody>
      </p:sp>
      <p:sp>
        <p:nvSpPr>
          <p:cNvPr id="4" name="Slide Number Placeholder 3"/>
          <p:cNvSpPr>
            <a:spLocks noGrp="1"/>
          </p:cNvSpPr>
          <p:nvPr>
            <p:ph type="sldNum" sz="quarter" idx="5"/>
          </p:nvPr>
        </p:nvSpPr>
        <p:spPr/>
        <p:txBody>
          <a:bodyPr/>
          <a:lstStyle/>
          <a:p>
            <a:fld id="{420995E5-607E-AA44-9EF0-A70F3B5A3941}" type="slidenum">
              <a:rPr lang="en-US" smtClean="0"/>
              <a:t>22</a:t>
            </a:fld>
            <a:endParaRPr lang="en-US"/>
          </a:p>
        </p:txBody>
      </p:sp>
    </p:spTree>
    <p:extLst>
      <p:ext uri="{BB962C8B-B14F-4D97-AF65-F5344CB8AC3E}">
        <p14:creationId xmlns:p14="http://schemas.microsoft.com/office/powerpoint/2010/main" val="21463169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00" dirty="0">
                <a:effectLst/>
                <a:latin typeface="Arial" panose="020B0604020202020204" pitchFamily="34" charset="0"/>
                <a:ea typeface="Calibri" panose="020F0502020204030204" pitchFamily="34" charset="0"/>
                <a:cs typeface="Times New Roman" panose="02020603050405020304" pitchFamily="18" charset="0"/>
              </a:rPr>
              <a:t>Note that the legend </a:t>
            </a:r>
            <a:r>
              <a:rPr lang="en-US" sz="1800" b="1" kern="100" dirty="0" err="1">
                <a:effectLst/>
                <a:latin typeface="Arial" panose="020B0604020202020204" pitchFamily="34" charset="0"/>
                <a:ea typeface="Calibri" panose="020F0502020204030204" pitchFamily="34" charset="0"/>
                <a:cs typeface="Times New Roman" panose="02020603050405020304" pitchFamily="18" charset="0"/>
              </a:rPr>
              <a:t>colours</a:t>
            </a:r>
            <a:r>
              <a:rPr lang="en-US" sz="1800" b="1" kern="100" dirty="0">
                <a:effectLst/>
                <a:latin typeface="Arial" panose="020B0604020202020204" pitchFamily="34" charset="0"/>
                <a:ea typeface="Calibri" panose="020F0502020204030204" pitchFamily="34" charset="0"/>
                <a:cs typeface="Times New Roman" panose="02020603050405020304" pitchFamily="18" charset="0"/>
              </a:rPr>
              <a:t> change here!</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Data from 183 previous students that graduated in the years 2017 to 2021 regarding their current sector of employment was analyzed. 79% of the respondents were identified as female, the remaining 21% were male. Most data were obtained from postgraduates (n = 146, 120 female) compared to undergraduates (n = 37, 25 female).</a:t>
            </a:r>
            <a:br>
              <a:rPr lang="en-US" sz="1800" kern="100" dirty="0">
                <a:effectLst/>
                <a:latin typeface="Arial" panose="020B0604020202020204" pitchFamily="34" charset="0"/>
                <a:ea typeface="Calibri" panose="020F0502020204030204" pitchFamily="34" charset="0"/>
                <a:cs typeface="Times New Roman" panose="02020603050405020304" pitchFamily="18" charset="0"/>
              </a:rPr>
            </a:br>
            <a:endParaRPr lang="en-IE"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E" dirty="0"/>
          </a:p>
        </p:txBody>
      </p:sp>
      <p:sp>
        <p:nvSpPr>
          <p:cNvPr id="4" name="Slide Number Placeholder 3"/>
          <p:cNvSpPr>
            <a:spLocks noGrp="1"/>
          </p:cNvSpPr>
          <p:nvPr>
            <p:ph type="sldNum" sz="quarter" idx="5"/>
          </p:nvPr>
        </p:nvSpPr>
        <p:spPr/>
        <p:txBody>
          <a:bodyPr/>
          <a:lstStyle/>
          <a:p>
            <a:fld id="{420995E5-607E-AA44-9EF0-A70F3B5A3941}" type="slidenum">
              <a:rPr lang="en-US" smtClean="0"/>
              <a:t>23</a:t>
            </a:fld>
            <a:endParaRPr lang="en-US"/>
          </a:p>
        </p:txBody>
      </p:sp>
    </p:spTree>
    <p:extLst>
      <p:ext uri="{BB962C8B-B14F-4D97-AF65-F5344CB8AC3E}">
        <p14:creationId xmlns:p14="http://schemas.microsoft.com/office/powerpoint/2010/main" val="2451684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21 respondents (2/3rds or so of faculty)</a:t>
            </a:r>
          </a:p>
          <a:p>
            <a:r>
              <a:rPr lang="en-IE" dirty="0"/>
              <a:t>11 male, 8 female, 2 prefer not to say</a:t>
            </a:r>
          </a:p>
          <a:p>
            <a:endParaRPr lang="en-IE" dirty="0"/>
          </a:p>
        </p:txBody>
      </p:sp>
      <p:sp>
        <p:nvSpPr>
          <p:cNvPr id="4" name="Slide Number Placeholder 3"/>
          <p:cNvSpPr>
            <a:spLocks noGrp="1"/>
          </p:cNvSpPr>
          <p:nvPr>
            <p:ph type="sldNum" sz="quarter" idx="5"/>
          </p:nvPr>
        </p:nvSpPr>
        <p:spPr/>
        <p:txBody>
          <a:bodyPr/>
          <a:lstStyle/>
          <a:p>
            <a:fld id="{420995E5-607E-AA44-9EF0-A70F3B5A3941}" type="slidenum">
              <a:rPr lang="en-US" smtClean="0"/>
              <a:t>10</a:t>
            </a:fld>
            <a:endParaRPr lang="en-US"/>
          </a:p>
        </p:txBody>
      </p:sp>
    </p:spTree>
    <p:extLst>
      <p:ext uri="{BB962C8B-B14F-4D97-AF65-F5344CB8AC3E}">
        <p14:creationId xmlns:p14="http://schemas.microsoft.com/office/powerpoint/2010/main" val="685922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420995E5-607E-AA44-9EF0-A70F3B5A3941}" type="slidenum">
              <a:rPr lang="en-US" smtClean="0"/>
              <a:t>12</a:t>
            </a:fld>
            <a:endParaRPr lang="en-US"/>
          </a:p>
        </p:txBody>
      </p:sp>
    </p:spTree>
    <p:extLst>
      <p:ext uri="{BB962C8B-B14F-4D97-AF65-F5344CB8AC3E}">
        <p14:creationId xmlns:p14="http://schemas.microsoft.com/office/powerpoint/2010/main" val="1149045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420995E5-607E-AA44-9EF0-A70F3B5A3941}" type="slidenum">
              <a:rPr lang="en-US" smtClean="0"/>
              <a:t>13</a:t>
            </a:fld>
            <a:endParaRPr lang="en-US"/>
          </a:p>
        </p:txBody>
      </p:sp>
    </p:spTree>
    <p:extLst>
      <p:ext uri="{BB962C8B-B14F-4D97-AF65-F5344CB8AC3E}">
        <p14:creationId xmlns:p14="http://schemas.microsoft.com/office/powerpoint/2010/main" val="1560235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420995E5-607E-AA44-9EF0-A70F3B5A3941}" type="slidenum">
              <a:rPr lang="en-US" smtClean="0"/>
              <a:t>14</a:t>
            </a:fld>
            <a:endParaRPr lang="en-US"/>
          </a:p>
        </p:txBody>
      </p:sp>
    </p:spTree>
    <p:extLst>
      <p:ext uri="{BB962C8B-B14F-4D97-AF65-F5344CB8AC3E}">
        <p14:creationId xmlns:p14="http://schemas.microsoft.com/office/powerpoint/2010/main" val="3999221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420995E5-607E-AA44-9EF0-A70F3B5A3941}" type="slidenum">
              <a:rPr lang="en-US" smtClean="0"/>
              <a:t>15</a:t>
            </a:fld>
            <a:endParaRPr lang="en-US"/>
          </a:p>
        </p:txBody>
      </p:sp>
    </p:spTree>
    <p:extLst>
      <p:ext uri="{BB962C8B-B14F-4D97-AF65-F5344CB8AC3E}">
        <p14:creationId xmlns:p14="http://schemas.microsoft.com/office/powerpoint/2010/main" val="7449919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420995E5-607E-AA44-9EF0-A70F3B5A3941}" type="slidenum">
              <a:rPr lang="en-US" smtClean="0"/>
              <a:t>16</a:t>
            </a:fld>
            <a:endParaRPr lang="en-US"/>
          </a:p>
        </p:txBody>
      </p:sp>
    </p:spTree>
    <p:extLst>
      <p:ext uri="{BB962C8B-B14F-4D97-AF65-F5344CB8AC3E}">
        <p14:creationId xmlns:p14="http://schemas.microsoft.com/office/powerpoint/2010/main" val="3591727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420995E5-607E-AA44-9EF0-A70F3B5A3941}" type="slidenum">
              <a:rPr lang="en-US" smtClean="0"/>
              <a:t>17</a:t>
            </a:fld>
            <a:endParaRPr lang="en-US"/>
          </a:p>
        </p:txBody>
      </p:sp>
    </p:spTree>
    <p:extLst>
      <p:ext uri="{BB962C8B-B14F-4D97-AF65-F5344CB8AC3E}">
        <p14:creationId xmlns:p14="http://schemas.microsoft.com/office/powerpoint/2010/main" val="22232549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420995E5-607E-AA44-9EF0-A70F3B5A3941}" type="slidenum">
              <a:rPr lang="en-US" smtClean="0"/>
              <a:t>18</a:t>
            </a:fld>
            <a:endParaRPr lang="en-US"/>
          </a:p>
        </p:txBody>
      </p:sp>
    </p:spTree>
    <p:extLst>
      <p:ext uri="{BB962C8B-B14F-4D97-AF65-F5344CB8AC3E}">
        <p14:creationId xmlns:p14="http://schemas.microsoft.com/office/powerpoint/2010/main" val="17453784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Rectangle 12"/>
          <p:cNvSpPr/>
          <p:nvPr userDrawn="1"/>
        </p:nvSpPr>
        <p:spPr>
          <a:xfrm>
            <a:off x="0" y="0"/>
            <a:ext cx="9144000" cy="3013200"/>
          </a:xfrm>
          <a:prstGeom prst="rect">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dirty="0">
              <a:solidFill>
                <a:prstClr val="white"/>
              </a:solidFill>
              <a:latin typeface="Calibri"/>
            </a:endParaRPr>
          </a:p>
        </p:txBody>
      </p:sp>
      <p:sp>
        <p:nvSpPr>
          <p:cNvPr id="2" name="Title 1"/>
          <p:cNvSpPr>
            <a:spLocks noGrp="1"/>
          </p:cNvSpPr>
          <p:nvPr>
            <p:ph type="ctrTitle"/>
          </p:nvPr>
        </p:nvSpPr>
        <p:spPr>
          <a:xfrm>
            <a:off x="828674" y="3819975"/>
            <a:ext cx="7500939" cy="554850"/>
          </a:xfrm>
        </p:spPr>
        <p:txBody>
          <a:bodyPr/>
          <a:lstStyle>
            <a:lvl1pPr algn="l">
              <a:defRPr>
                <a:solidFill>
                  <a:schemeClr val="accent2"/>
                </a:solidFill>
              </a:defRPr>
            </a:lvl1pPr>
          </a:lstStyle>
          <a:p>
            <a:r>
              <a:rPr lang="en-US"/>
              <a:t>Click to edit Master title style</a:t>
            </a:r>
            <a:endParaRPr lang="en-GB"/>
          </a:p>
        </p:txBody>
      </p:sp>
      <p:sp>
        <p:nvSpPr>
          <p:cNvPr id="3" name="Subtitle 2"/>
          <p:cNvSpPr>
            <a:spLocks noGrp="1"/>
          </p:cNvSpPr>
          <p:nvPr>
            <p:ph type="subTitle" idx="1"/>
          </p:nvPr>
        </p:nvSpPr>
        <p:spPr>
          <a:xfrm>
            <a:off x="828675" y="4394175"/>
            <a:ext cx="7500938" cy="361800"/>
          </a:xfrm>
        </p:spPr>
        <p:txBody>
          <a:bodyPr/>
          <a:lstStyle>
            <a:lvl1pPr marL="0" indent="0" algn="l">
              <a:buNone/>
              <a:defRPr sz="1400" b="0">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8675" y="687723"/>
            <a:ext cx="4636800" cy="1239265"/>
          </a:xfrm>
          <a:prstGeom prst="rect">
            <a:avLst/>
          </a:prstGeom>
        </p:spPr>
      </p:pic>
      <p:sp>
        <p:nvSpPr>
          <p:cNvPr id="11" name="Text Placeholder 10"/>
          <p:cNvSpPr>
            <a:spLocks noGrp="1"/>
          </p:cNvSpPr>
          <p:nvPr>
            <p:ph type="body" sz="quarter" idx="10"/>
          </p:nvPr>
        </p:nvSpPr>
        <p:spPr>
          <a:xfrm>
            <a:off x="828675" y="5386500"/>
            <a:ext cx="4679325" cy="979374"/>
          </a:xfrm>
        </p:spPr>
        <p:txBody>
          <a:bodyPr/>
          <a:lstStyle>
            <a:lvl1pPr>
              <a:spcBef>
                <a:spcPts val="0"/>
              </a:spcBef>
              <a:defRPr sz="1400">
                <a:solidFill>
                  <a:schemeClr val="accent2"/>
                </a:solidFill>
              </a:defRPr>
            </a:lvl1pPr>
            <a:lvl2pPr marL="0" indent="0">
              <a:spcBef>
                <a:spcPts val="0"/>
              </a:spcBef>
              <a:buNone/>
              <a:defRPr sz="1400">
                <a:solidFill>
                  <a:schemeClr val="accent2"/>
                </a:solidFill>
              </a:defRPr>
            </a:lvl2pPr>
            <a:lvl3pPr marL="0" indent="0">
              <a:spcBef>
                <a:spcPts val="567"/>
              </a:spcBef>
              <a:buNone/>
              <a:defRPr sz="1400">
                <a:solidFill>
                  <a:schemeClr val="accent2"/>
                </a:solidFill>
              </a:defRPr>
            </a:lvl3pPr>
            <a:lvl4pPr>
              <a:spcBef>
                <a:spcPts val="0"/>
              </a:spcBef>
              <a:defRPr sz="1400">
                <a:solidFill>
                  <a:schemeClr val="bg1"/>
                </a:solidFill>
              </a:defRPr>
            </a:lvl4pPr>
            <a:lvl5pPr>
              <a:spcBef>
                <a:spcPts val="0"/>
              </a:spcBef>
              <a:defRPr sz="1400">
                <a:solidFill>
                  <a:schemeClr val="bg1"/>
                </a:solidFill>
              </a:defRPr>
            </a:lvl5pPr>
          </a:lstStyle>
          <a:p>
            <a:pPr lvl="0"/>
            <a:r>
              <a:rPr lang="en-US"/>
              <a:t>Click to edit Master text styles</a:t>
            </a:r>
          </a:p>
          <a:p>
            <a:pPr lvl="1"/>
            <a:r>
              <a:rPr lang="en-US"/>
              <a:t>Second level</a:t>
            </a:r>
          </a:p>
          <a:p>
            <a:pPr lvl="2"/>
            <a:r>
              <a:rPr lang="en-US"/>
              <a:t>Third level</a:t>
            </a:r>
            <a:endParaRPr lang="en-GB"/>
          </a:p>
        </p:txBody>
      </p:sp>
      <p:sp>
        <p:nvSpPr>
          <p:cNvPr id="15" name="Rectangle 14"/>
          <p:cNvSpPr/>
          <p:nvPr userDrawn="1"/>
        </p:nvSpPr>
        <p:spPr>
          <a:xfrm>
            <a:off x="0" y="6498000"/>
            <a:ext cx="9144000" cy="360000"/>
          </a:xfrm>
          <a:prstGeom prst="rect">
            <a:avLst/>
          </a:prstGeom>
          <a:solidFill>
            <a:srgbClr val="0E73B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defTabSz="914400"/>
            <a:endParaRPr lang="en-GB" sz="1000" dirty="0">
              <a:solidFill>
                <a:prstClr val="white"/>
              </a:solidFill>
              <a:latin typeface="Calibri"/>
            </a:endParaRPr>
          </a:p>
        </p:txBody>
      </p:sp>
    </p:spTree>
    <p:extLst>
      <p:ext uri="{BB962C8B-B14F-4D97-AF65-F5344CB8AC3E}">
        <p14:creationId xmlns:p14="http://schemas.microsoft.com/office/powerpoint/2010/main" val="2264639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 Content &amp; Image">
    <p:spTree>
      <p:nvGrpSpPr>
        <p:cNvPr id="1" name=""/>
        <p:cNvGrpSpPr/>
        <p:nvPr/>
      </p:nvGrpSpPr>
      <p:grpSpPr>
        <a:xfrm>
          <a:off x="0" y="0"/>
          <a:ext cx="0" cy="0"/>
          <a:chOff x="0" y="0"/>
          <a:chExt cx="0" cy="0"/>
        </a:xfrm>
      </p:grpSpPr>
      <p:sp>
        <p:nvSpPr>
          <p:cNvPr id="5" name="Picture Placeholder 4"/>
          <p:cNvSpPr>
            <a:spLocks noGrp="1"/>
          </p:cNvSpPr>
          <p:nvPr>
            <p:ph type="pic" sz="quarter" idx="12" hasCustomPrompt="1"/>
          </p:nvPr>
        </p:nvSpPr>
        <p:spPr>
          <a:xfrm>
            <a:off x="4939200" y="1943100"/>
            <a:ext cx="4204800" cy="4343400"/>
          </a:xfrm>
          <a:solidFill>
            <a:schemeClr val="accent4"/>
          </a:solidFill>
        </p:spPr>
        <p:txBody>
          <a:bodyPr tIns="0" anchor="ctr" anchorCtr="0"/>
          <a:lstStyle>
            <a:lvl1pPr algn="ctr">
              <a:defRPr sz="1600" b="0">
                <a:solidFill>
                  <a:schemeClr val="accent3"/>
                </a:solidFill>
              </a:defRPr>
            </a:lvl1pPr>
          </a:lstStyle>
          <a:p>
            <a:r>
              <a:rPr lang="en-GB" dirty="0"/>
              <a:t>IMAGE</a:t>
            </a:r>
          </a:p>
        </p:txBody>
      </p:sp>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828675" y="1905000"/>
            <a:ext cx="3819525" cy="3987688"/>
          </a:xfrm>
        </p:spPr>
        <p:txBody>
          <a:bodyPr/>
          <a:lstStyle>
            <a:lvl1pPr marL="238125" indent="-238125">
              <a:spcBef>
                <a:spcPts val="850"/>
              </a:spcBef>
              <a:buClr>
                <a:schemeClr val="tx2"/>
              </a:buClr>
              <a:buFont typeface="Calibri" panose="020F0502020204030204" pitchFamily="34" charset="0"/>
              <a:buChar char="–"/>
              <a:defRPr sz="1400" b="0"/>
            </a:lvl1pPr>
            <a:lvl2pPr marL="503238" indent="-207963">
              <a:spcBef>
                <a:spcPts val="0"/>
              </a:spcBef>
              <a:spcAft>
                <a:spcPts val="567"/>
              </a:spcAft>
              <a:defRPr sz="1400" b="0"/>
            </a:lvl2pPr>
            <a:lvl3pPr>
              <a:defRPr sz="1400" b="0"/>
            </a:lvl3pPr>
            <a:lvl4pPr>
              <a:defRPr sz="1400" b="0"/>
            </a:lvl4pPr>
            <a:lvl5pPr>
              <a:defRPr sz="1400" b="0"/>
            </a:lvl5pPr>
          </a:lstStyle>
          <a:p>
            <a:pPr lvl="0"/>
            <a:r>
              <a:rPr lang="en-US"/>
              <a:t>Click to edit Master text styles</a:t>
            </a:r>
          </a:p>
          <a:p>
            <a:pPr lvl="1"/>
            <a:r>
              <a:rPr lang="en-US"/>
              <a:t>Second level</a:t>
            </a:r>
            <a:endParaRPr lang="en-GB"/>
          </a:p>
        </p:txBody>
      </p:sp>
      <p:sp>
        <p:nvSpPr>
          <p:cNvPr id="6" name="Text Placeholder 5"/>
          <p:cNvSpPr>
            <a:spLocks noGrp="1"/>
          </p:cNvSpPr>
          <p:nvPr>
            <p:ph type="body" sz="quarter" idx="11"/>
          </p:nvPr>
        </p:nvSpPr>
        <p:spPr>
          <a:xfrm>
            <a:off x="828675" y="914400"/>
            <a:ext cx="7500938" cy="276225"/>
          </a:xfrm>
        </p:spPr>
        <p:txBody>
          <a:bodyPr/>
          <a:lstStyle>
            <a:lvl1pPr>
              <a:defRPr sz="1400" b="0">
                <a:solidFill>
                  <a:schemeClr val="accent2"/>
                </a:solidFill>
              </a:defRPr>
            </a:lvl1pPr>
          </a:lstStyle>
          <a:p>
            <a:pPr lvl="0"/>
            <a:r>
              <a:rPr lang="en-US"/>
              <a:t>Click to edit Master text styles</a:t>
            </a:r>
            <a:endParaRPr lang="en-GB"/>
          </a:p>
        </p:txBody>
      </p:sp>
      <p:sp>
        <p:nvSpPr>
          <p:cNvPr id="8" name="Rectangle 7"/>
          <p:cNvSpPr/>
          <p:nvPr userDrawn="1"/>
        </p:nvSpPr>
        <p:spPr>
          <a:xfrm>
            <a:off x="0" y="6498000"/>
            <a:ext cx="9144000" cy="360000"/>
          </a:xfrm>
          <a:prstGeom prst="rect">
            <a:avLst/>
          </a:prstGeom>
          <a:solidFill>
            <a:srgbClr val="0E73B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defTabSz="914400"/>
            <a:r>
              <a:rPr lang="en-GB" sz="1000" b="1" dirty="0">
                <a:solidFill>
                  <a:prstClr val="white"/>
                </a:solidFill>
                <a:latin typeface="Calibri"/>
              </a:rPr>
              <a:t>Trinity College Dublin, </a:t>
            </a:r>
            <a:r>
              <a:rPr lang="en-GB" sz="1000" dirty="0">
                <a:solidFill>
                  <a:prstClr val="white"/>
                </a:solidFill>
                <a:latin typeface="Calibri"/>
              </a:rPr>
              <a:t>The University of Dublin</a:t>
            </a:r>
          </a:p>
        </p:txBody>
      </p:sp>
    </p:spTree>
    <p:extLst>
      <p:ext uri="{BB962C8B-B14F-4D97-AF65-F5344CB8AC3E}">
        <p14:creationId xmlns:p14="http://schemas.microsoft.com/office/powerpoint/2010/main" val="34690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tle &amp; Image">
    <p:spTree>
      <p:nvGrpSpPr>
        <p:cNvPr id="1" name=""/>
        <p:cNvGrpSpPr/>
        <p:nvPr/>
      </p:nvGrpSpPr>
      <p:grpSpPr>
        <a:xfrm>
          <a:off x="0" y="0"/>
          <a:ext cx="0" cy="0"/>
          <a:chOff x="0" y="0"/>
          <a:chExt cx="0" cy="0"/>
        </a:xfrm>
      </p:grpSpPr>
      <p:sp>
        <p:nvSpPr>
          <p:cNvPr id="5" name="Picture Placeholder 4"/>
          <p:cNvSpPr>
            <a:spLocks noGrp="1"/>
          </p:cNvSpPr>
          <p:nvPr>
            <p:ph type="pic" sz="quarter" idx="12" hasCustomPrompt="1"/>
          </p:nvPr>
        </p:nvSpPr>
        <p:spPr>
          <a:xfrm>
            <a:off x="0" y="1435835"/>
            <a:ext cx="9144000" cy="4850665"/>
          </a:xfrm>
          <a:solidFill>
            <a:schemeClr val="accent4"/>
          </a:solidFill>
        </p:spPr>
        <p:txBody>
          <a:bodyPr tIns="0" anchor="ctr" anchorCtr="0"/>
          <a:lstStyle>
            <a:lvl1pPr algn="ctr">
              <a:defRPr sz="1600" b="0">
                <a:solidFill>
                  <a:schemeClr val="accent3"/>
                </a:solidFill>
              </a:defRPr>
            </a:lvl1pPr>
          </a:lstStyle>
          <a:p>
            <a:r>
              <a:rPr lang="en-GB" dirty="0"/>
              <a:t>IMAGE</a:t>
            </a:r>
          </a:p>
        </p:txBody>
      </p:sp>
      <p:sp>
        <p:nvSpPr>
          <p:cNvPr id="2" name="Title 1"/>
          <p:cNvSpPr>
            <a:spLocks noGrp="1"/>
          </p:cNvSpPr>
          <p:nvPr>
            <p:ph type="title"/>
          </p:nvPr>
        </p:nvSpPr>
        <p:spPr/>
        <p:txBody>
          <a:bodyPr/>
          <a:lstStyle/>
          <a:p>
            <a:r>
              <a:rPr lang="en-US"/>
              <a:t>Click to edit Master title style</a:t>
            </a:r>
            <a:endParaRPr lang="en-GB"/>
          </a:p>
        </p:txBody>
      </p:sp>
      <p:sp>
        <p:nvSpPr>
          <p:cNvPr id="6" name="Text Placeholder 5"/>
          <p:cNvSpPr>
            <a:spLocks noGrp="1"/>
          </p:cNvSpPr>
          <p:nvPr>
            <p:ph type="body" sz="quarter" idx="11"/>
          </p:nvPr>
        </p:nvSpPr>
        <p:spPr>
          <a:xfrm>
            <a:off x="828675" y="914400"/>
            <a:ext cx="7500938" cy="276225"/>
          </a:xfrm>
        </p:spPr>
        <p:txBody>
          <a:bodyPr/>
          <a:lstStyle>
            <a:lvl1pPr>
              <a:defRPr sz="1400" b="0">
                <a:solidFill>
                  <a:schemeClr val="accent2"/>
                </a:solidFill>
              </a:defRPr>
            </a:lvl1pPr>
          </a:lstStyle>
          <a:p>
            <a:pPr lvl="0"/>
            <a:r>
              <a:rPr lang="en-US"/>
              <a:t>Click to edit Master text styles</a:t>
            </a:r>
            <a:endParaRPr lang="en-GB"/>
          </a:p>
        </p:txBody>
      </p:sp>
      <p:sp>
        <p:nvSpPr>
          <p:cNvPr id="8" name="Rectangle 7"/>
          <p:cNvSpPr/>
          <p:nvPr userDrawn="1"/>
        </p:nvSpPr>
        <p:spPr>
          <a:xfrm>
            <a:off x="0" y="6498000"/>
            <a:ext cx="9144000" cy="360000"/>
          </a:xfrm>
          <a:prstGeom prst="rect">
            <a:avLst/>
          </a:prstGeom>
          <a:solidFill>
            <a:srgbClr val="0E73B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defTabSz="914400"/>
            <a:r>
              <a:rPr lang="en-GB" sz="1000" b="1" dirty="0">
                <a:solidFill>
                  <a:prstClr val="white"/>
                </a:solidFill>
                <a:latin typeface="Calibri"/>
              </a:rPr>
              <a:t>Trinity College Dublin, </a:t>
            </a:r>
            <a:r>
              <a:rPr lang="en-GB" sz="1000" dirty="0">
                <a:solidFill>
                  <a:prstClr val="white"/>
                </a:solidFill>
                <a:latin typeface="Calibri"/>
              </a:rPr>
              <a:t>The University of Dublin</a:t>
            </a:r>
          </a:p>
        </p:txBody>
      </p:sp>
    </p:spTree>
    <p:extLst>
      <p:ext uri="{BB962C8B-B14F-4D97-AF65-F5344CB8AC3E}">
        <p14:creationId xmlns:p14="http://schemas.microsoft.com/office/powerpoint/2010/main" val="5731179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sp>
        <p:nvSpPr>
          <p:cNvPr id="2" name="Title 1"/>
          <p:cNvSpPr>
            <a:spLocks noGrp="1"/>
          </p:cNvSpPr>
          <p:nvPr>
            <p:ph type="ctrTitle"/>
          </p:nvPr>
        </p:nvSpPr>
        <p:spPr>
          <a:xfrm>
            <a:off x="828674" y="3715200"/>
            <a:ext cx="7500939" cy="554850"/>
          </a:xfrm>
        </p:spPr>
        <p:txBody>
          <a:bodyPr/>
          <a:lstStyle>
            <a:lvl1pPr algn="l">
              <a:defRPr sz="4200">
                <a:solidFill>
                  <a:schemeClr val="accent2"/>
                </a:solidFill>
              </a:defRPr>
            </a:lvl1pPr>
          </a:lstStyle>
          <a:p>
            <a:r>
              <a:rPr lang="en-US"/>
              <a:t>Click to edit Master title style</a:t>
            </a:r>
            <a:endParaRPr lang="en-GB"/>
          </a:p>
        </p:txBody>
      </p:sp>
      <p:sp>
        <p:nvSpPr>
          <p:cNvPr id="7" name="Rectangle 6"/>
          <p:cNvSpPr/>
          <p:nvPr userDrawn="1"/>
        </p:nvSpPr>
        <p:spPr>
          <a:xfrm>
            <a:off x="0" y="0"/>
            <a:ext cx="9144000" cy="3013200"/>
          </a:xfrm>
          <a:prstGeom prst="rect">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dirty="0">
              <a:solidFill>
                <a:prstClr val="white"/>
              </a:solidFill>
              <a:latin typeface="Calibri"/>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8675" y="687723"/>
            <a:ext cx="4636800" cy="1239265"/>
          </a:xfrm>
          <a:prstGeom prst="rect">
            <a:avLst/>
          </a:prstGeom>
        </p:spPr>
      </p:pic>
      <p:sp>
        <p:nvSpPr>
          <p:cNvPr id="9" name="Rectangle 8"/>
          <p:cNvSpPr/>
          <p:nvPr userDrawn="1"/>
        </p:nvSpPr>
        <p:spPr>
          <a:xfrm>
            <a:off x="0" y="6498000"/>
            <a:ext cx="9144000" cy="360000"/>
          </a:xfrm>
          <a:prstGeom prst="rect">
            <a:avLst/>
          </a:prstGeom>
          <a:solidFill>
            <a:srgbClr val="0E73B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defTabSz="914400"/>
            <a:endParaRPr lang="en-GB" sz="1000" dirty="0">
              <a:solidFill>
                <a:prstClr val="white"/>
              </a:solidFill>
              <a:latin typeface="Calibri"/>
            </a:endParaRPr>
          </a:p>
        </p:txBody>
      </p:sp>
    </p:spTree>
    <p:extLst>
      <p:ext uri="{BB962C8B-B14F-4D97-AF65-F5344CB8AC3E}">
        <p14:creationId xmlns:p14="http://schemas.microsoft.com/office/powerpoint/2010/main" val="9565374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3019462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Click to edit Master title style</a:t>
            </a:r>
            <a:endParaRPr lang="en-US"/>
          </a:p>
        </p:txBody>
      </p:sp>
      <p:sp>
        <p:nvSpPr>
          <p:cNvPr id="3" name="Content Placeholder 2"/>
          <p:cNvSpPr>
            <a:spLocks noGrp="1"/>
          </p:cNvSpPr>
          <p:nvPr>
            <p:ph idx="1"/>
          </p:nvPr>
        </p:nvSpPr>
        <p:spPr/>
        <p:txBody>
          <a:body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Date Placeholder 3"/>
          <p:cNvSpPr>
            <a:spLocks noGrp="1"/>
          </p:cNvSpPr>
          <p:nvPr>
            <p:ph type="dt" sz="half" idx="10"/>
          </p:nvPr>
        </p:nvSpPr>
        <p:spPr>
          <a:xfrm>
            <a:off x="457200" y="18288"/>
            <a:ext cx="2895600" cy="329184"/>
          </a:xfrm>
          <a:prstGeom prst="rect">
            <a:avLst/>
          </a:prstGeom>
        </p:spPr>
        <p:txBody>
          <a:bodyPr/>
          <a:lstStyle/>
          <a:p>
            <a:pPr defTabSz="914400"/>
            <a:fld id="{F4926734-B669-BE4E-B21B-B1C509365AD1}" type="datetimeFigureOut">
              <a:rPr lang="en-US">
                <a:solidFill>
                  <a:prstClr val="black"/>
                </a:solidFill>
                <a:latin typeface="Calibri"/>
              </a:rPr>
              <a:pPr defTabSz="914400"/>
              <a:t>10/25/2023</a:t>
            </a:fld>
            <a:endParaRPr lang="en-US">
              <a:solidFill>
                <a:prstClr val="black"/>
              </a:solidFill>
              <a:latin typeface="Calibri"/>
            </a:endParaRPr>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pPr defTabSz="914400"/>
            <a:endParaRPr lang="en-US">
              <a:solidFill>
                <a:prstClr val="black"/>
              </a:solidFill>
              <a:latin typeface="Calibri"/>
            </a:endParaRPr>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pPr defTabSz="914400"/>
            <a:fld id="{C9F63D3A-3EF4-A942-853F-7C0B29F67610}" type="slidenum">
              <a:rPr lang="en-US">
                <a:solidFill>
                  <a:prstClr val="black"/>
                </a:solidFill>
                <a:latin typeface="Calibri"/>
              </a:rPr>
              <a:pPr defTabSz="914400"/>
              <a:t>‹#›</a:t>
            </a:fld>
            <a:endParaRPr lang="en-US">
              <a:solidFill>
                <a:prstClr val="black"/>
              </a:solidFill>
              <a:latin typeface="Calibri"/>
            </a:endParaRPr>
          </a:p>
        </p:txBody>
      </p:sp>
    </p:spTree>
    <p:extLst>
      <p:ext uri="{BB962C8B-B14F-4D97-AF65-F5344CB8AC3E}">
        <p14:creationId xmlns:p14="http://schemas.microsoft.com/office/powerpoint/2010/main" val="31824249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dirty="0"/>
          </a:p>
        </p:txBody>
      </p:sp>
      <p:sp>
        <p:nvSpPr>
          <p:cNvPr id="5" name="Date Placeholder 4"/>
          <p:cNvSpPr>
            <a:spLocks noGrp="1"/>
          </p:cNvSpPr>
          <p:nvPr>
            <p:ph type="dt" sz="half" idx="10"/>
          </p:nvPr>
        </p:nvSpPr>
        <p:spPr>
          <a:xfrm>
            <a:off x="457200" y="18288"/>
            <a:ext cx="2895600" cy="329184"/>
          </a:xfrm>
          <a:prstGeom prst="rect">
            <a:avLst/>
          </a:prstGeom>
        </p:spPr>
        <p:txBody>
          <a:bodyPr/>
          <a:lstStyle/>
          <a:p>
            <a:pPr defTabSz="914400"/>
            <a:fld id="{F4926734-B669-BE4E-B21B-B1C509365AD1}" type="datetimeFigureOut">
              <a:rPr lang="en-US">
                <a:solidFill>
                  <a:prstClr val="black"/>
                </a:solidFill>
                <a:latin typeface="Calibri"/>
              </a:rPr>
              <a:pPr defTabSz="914400"/>
              <a:t>10/25/2023</a:t>
            </a:fld>
            <a:endParaRPr lang="en-US">
              <a:solidFill>
                <a:prstClr val="black"/>
              </a:solidFill>
              <a:latin typeface="Calibri"/>
            </a:endParaRPr>
          </a:p>
        </p:txBody>
      </p:sp>
      <p:sp>
        <p:nvSpPr>
          <p:cNvPr id="6" name="Footer Placeholder 5"/>
          <p:cNvSpPr>
            <a:spLocks noGrp="1"/>
          </p:cNvSpPr>
          <p:nvPr>
            <p:ph type="ftr" sz="quarter" idx="11"/>
          </p:nvPr>
        </p:nvSpPr>
        <p:spPr>
          <a:xfrm>
            <a:off x="3429000" y="18288"/>
            <a:ext cx="4114800" cy="329184"/>
          </a:xfrm>
          <a:prstGeom prst="rect">
            <a:avLst/>
          </a:prstGeom>
        </p:spPr>
        <p:txBody>
          <a:bodyPr/>
          <a:lstStyle/>
          <a:p>
            <a:pPr defTabSz="914400"/>
            <a:endParaRPr lang="en-US">
              <a:solidFill>
                <a:prstClr val="black"/>
              </a:solidFill>
              <a:latin typeface="Calibri"/>
            </a:endParaRPr>
          </a:p>
        </p:txBody>
      </p:sp>
      <p:sp>
        <p:nvSpPr>
          <p:cNvPr id="7" name="Slide Number Placeholder 6"/>
          <p:cNvSpPr>
            <a:spLocks noGrp="1"/>
          </p:cNvSpPr>
          <p:nvPr>
            <p:ph type="sldNum" sz="quarter" idx="12"/>
          </p:nvPr>
        </p:nvSpPr>
        <p:spPr>
          <a:xfrm>
            <a:off x="7620000" y="18288"/>
            <a:ext cx="1066800" cy="329184"/>
          </a:xfrm>
          <a:prstGeom prst="rect">
            <a:avLst/>
          </a:prstGeom>
        </p:spPr>
        <p:txBody>
          <a:bodyPr/>
          <a:lstStyle/>
          <a:p>
            <a:pPr defTabSz="914400"/>
            <a:fld id="{C9F63D3A-3EF4-A942-853F-7C0B29F67610}" type="slidenum">
              <a:rPr lang="en-US">
                <a:solidFill>
                  <a:prstClr val="black"/>
                </a:solidFill>
                <a:latin typeface="Calibri"/>
              </a:rPr>
              <a:pPr defTabSz="914400"/>
              <a:t>‹#›</a:t>
            </a:fld>
            <a:endParaRPr lang="en-US">
              <a:solidFill>
                <a:prstClr val="black"/>
              </a:solidFill>
              <a:latin typeface="Calibri"/>
            </a:endParaRPr>
          </a:p>
        </p:txBody>
      </p:sp>
    </p:spTree>
    <p:extLst>
      <p:ext uri="{BB962C8B-B14F-4D97-AF65-F5344CB8AC3E}">
        <p14:creationId xmlns:p14="http://schemas.microsoft.com/office/powerpoint/2010/main" val="2240502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Content 20p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828675" y="1881075"/>
            <a:ext cx="7500938" cy="4040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5"/>
          <p:cNvSpPr>
            <a:spLocks noGrp="1"/>
          </p:cNvSpPr>
          <p:nvPr>
            <p:ph type="body" sz="quarter" idx="11"/>
          </p:nvPr>
        </p:nvSpPr>
        <p:spPr>
          <a:xfrm>
            <a:off x="828675" y="914400"/>
            <a:ext cx="7500938" cy="276225"/>
          </a:xfrm>
        </p:spPr>
        <p:txBody>
          <a:bodyPr/>
          <a:lstStyle>
            <a:lvl1pPr>
              <a:defRPr sz="1400" b="0">
                <a:solidFill>
                  <a:schemeClr val="accent2"/>
                </a:solidFill>
              </a:defRPr>
            </a:lvl1pPr>
          </a:lstStyle>
          <a:p>
            <a:pPr lvl="0"/>
            <a:r>
              <a:rPr lang="en-US"/>
              <a:t>Click to edit Master text styles</a:t>
            </a:r>
            <a:endParaRPr lang="en-GB"/>
          </a:p>
        </p:txBody>
      </p:sp>
    </p:spTree>
    <p:extLst>
      <p:ext uri="{BB962C8B-B14F-4D97-AF65-F5344CB8AC3E}">
        <p14:creationId xmlns:p14="http://schemas.microsoft.com/office/powerpoint/2010/main" val="3375116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Content &amp; Image">
    <p:spTree>
      <p:nvGrpSpPr>
        <p:cNvPr id="1" name=""/>
        <p:cNvGrpSpPr/>
        <p:nvPr/>
      </p:nvGrpSpPr>
      <p:grpSpPr>
        <a:xfrm>
          <a:off x="0" y="0"/>
          <a:ext cx="0" cy="0"/>
          <a:chOff x="0" y="0"/>
          <a:chExt cx="0" cy="0"/>
        </a:xfrm>
      </p:grpSpPr>
      <p:sp>
        <p:nvSpPr>
          <p:cNvPr id="5" name="Picture Placeholder 4"/>
          <p:cNvSpPr>
            <a:spLocks noGrp="1"/>
          </p:cNvSpPr>
          <p:nvPr>
            <p:ph type="pic" sz="quarter" idx="12" hasCustomPrompt="1"/>
          </p:nvPr>
        </p:nvSpPr>
        <p:spPr>
          <a:xfrm>
            <a:off x="4939200" y="1943100"/>
            <a:ext cx="4204800" cy="4343400"/>
          </a:xfrm>
          <a:solidFill>
            <a:schemeClr val="accent4"/>
          </a:solidFill>
        </p:spPr>
        <p:txBody>
          <a:bodyPr tIns="0" anchor="ctr" anchorCtr="0"/>
          <a:lstStyle>
            <a:lvl1pPr algn="ctr">
              <a:defRPr sz="1600" b="0">
                <a:solidFill>
                  <a:schemeClr val="accent3"/>
                </a:solidFill>
              </a:defRPr>
            </a:lvl1pPr>
          </a:lstStyle>
          <a:p>
            <a:r>
              <a:rPr lang="en-GB" dirty="0"/>
              <a:t>IMAGE</a:t>
            </a:r>
          </a:p>
        </p:txBody>
      </p:sp>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828675" y="1905000"/>
            <a:ext cx="3819525" cy="3987688"/>
          </a:xfrm>
        </p:spPr>
        <p:txBody>
          <a:bodyPr/>
          <a:lstStyle>
            <a:lvl1pPr marL="238125" indent="-238125">
              <a:spcBef>
                <a:spcPts val="850"/>
              </a:spcBef>
              <a:buClr>
                <a:schemeClr val="tx2"/>
              </a:buClr>
              <a:buFont typeface="Calibri" panose="020F0502020204030204" pitchFamily="34" charset="0"/>
              <a:buChar char="–"/>
              <a:defRPr sz="1400" b="0"/>
            </a:lvl1pPr>
            <a:lvl2pPr marL="503238" indent="-207963">
              <a:spcBef>
                <a:spcPts val="0"/>
              </a:spcBef>
              <a:spcAft>
                <a:spcPts val="567"/>
              </a:spcAft>
              <a:defRPr sz="1400" b="0"/>
            </a:lvl2pPr>
            <a:lvl3pPr>
              <a:defRPr sz="1400" b="0"/>
            </a:lvl3pPr>
            <a:lvl4pPr>
              <a:defRPr sz="1400" b="0"/>
            </a:lvl4pPr>
            <a:lvl5pPr>
              <a:defRPr sz="1400" b="0"/>
            </a:lvl5pPr>
          </a:lstStyle>
          <a:p>
            <a:pPr lvl="0"/>
            <a:r>
              <a:rPr lang="en-US"/>
              <a:t>Click to edit Master text styles</a:t>
            </a:r>
          </a:p>
          <a:p>
            <a:pPr lvl="1"/>
            <a:r>
              <a:rPr lang="en-US"/>
              <a:t>Second level</a:t>
            </a:r>
            <a:endParaRPr lang="en-GB"/>
          </a:p>
        </p:txBody>
      </p:sp>
      <p:sp>
        <p:nvSpPr>
          <p:cNvPr id="6" name="Text Placeholder 5"/>
          <p:cNvSpPr>
            <a:spLocks noGrp="1"/>
          </p:cNvSpPr>
          <p:nvPr>
            <p:ph type="body" sz="quarter" idx="11"/>
          </p:nvPr>
        </p:nvSpPr>
        <p:spPr>
          <a:xfrm>
            <a:off x="828675" y="914400"/>
            <a:ext cx="7500938" cy="276225"/>
          </a:xfrm>
        </p:spPr>
        <p:txBody>
          <a:bodyPr/>
          <a:lstStyle>
            <a:lvl1pPr>
              <a:defRPr sz="1400" b="0">
                <a:solidFill>
                  <a:schemeClr val="accent2"/>
                </a:solidFill>
              </a:defRPr>
            </a:lvl1pPr>
          </a:lstStyle>
          <a:p>
            <a:pPr lvl="0"/>
            <a:r>
              <a:rPr lang="en-US"/>
              <a:t>Click to edit Master text styles</a:t>
            </a:r>
            <a:endParaRPr lang="en-GB"/>
          </a:p>
        </p:txBody>
      </p:sp>
      <p:sp>
        <p:nvSpPr>
          <p:cNvPr id="8" name="Rectangle 7"/>
          <p:cNvSpPr/>
          <p:nvPr userDrawn="1"/>
        </p:nvSpPr>
        <p:spPr>
          <a:xfrm>
            <a:off x="0" y="6498000"/>
            <a:ext cx="9144000" cy="360000"/>
          </a:xfrm>
          <a:prstGeom prst="rect">
            <a:avLst/>
          </a:prstGeom>
          <a:solidFill>
            <a:srgbClr val="0E73B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defTabSz="914400"/>
            <a:r>
              <a:rPr lang="en-GB" sz="1000" b="1" dirty="0">
                <a:solidFill>
                  <a:prstClr val="white"/>
                </a:solidFill>
                <a:latin typeface="Calibri"/>
              </a:rPr>
              <a:t>Trinity College Dublin, </a:t>
            </a:r>
            <a:r>
              <a:rPr lang="en-GB" sz="1000" dirty="0">
                <a:solidFill>
                  <a:prstClr val="white"/>
                </a:solidFill>
                <a:latin typeface="Calibri"/>
              </a:rPr>
              <a:t>The University of Dublin</a:t>
            </a:r>
          </a:p>
        </p:txBody>
      </p:sp>
    </p:spTree>
    <p:extLst>
      <p:ext uri="{BB962C8B-B14F-4D97-AF65-F5344CB8AC3E}">
        <p14:creationId xmlns:p14="http://schemas.microsoft.com/office/powerpoint/2010/main" val="2012775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amp; Image">
    <p:spTree>
      <p:nvGrpSpPr>
        <p:cNvPr id="1" name=""/>
        <p:cNvGrpSpPr/>
        <p:nvPr/>
      </p:nvGrpSpPr>
      <p:grpSpPr>
        <a:xfrm>
          <a:off x="0" y="0"/>
          <a:ext cx="0" cy="0"/>
          <a:chOff x="0" y="0"/>
          <a:chExt cx="0" cy="0"/>
        </a:xfrm>
      </p:grpSpPr>
      <p:sp>
        <p:nvSpPr>
          <p:cNvPr id="5" name="Picture Placeholder 4"/>
          <p:cNvSpPr>
            <a:spLocks noGrp="1"/>
          </p:cNvSpPr>
          <p:nvPr>
            <p:ph type="pic" sz="quarter" idx="12" hasCustomPrompt="1"/>
          </p:nvPr>
        </p:nvSpPr>
        <p:spPr>
          <a:xfrm>
            <a:off x="0" y="1435835"/>
            <a:ext cx="9144000" cy="4850665"/>
          </a:xfrm>
          <a:solidFill>
            <a:schemeClr val="accent4"/>
          </a:solidFill>
        </p:spPr>
        <p:txBody>
          <a:bodyPr tIns="0" anchor="ctr" anchorCtr="0"/>
          <a:lstStyle>
            <a:lvl1pPr algn="ctr">
              <a:defRPr sz="1600" b="0">
                <a:solidFill>
                  <a:schemeClr val="accent3"/>
                </a:solidFill>
              </a:defRPr>
            </a:lvl1pPr>
          </a:lstStyle>
          <a:p>
            <a:r>
              <a:rPr lang="en-GB" dirty="0"/>
              <a:t>IMAGE</a:t>
            </a:r>
          </a:p>
        </p:txBody>
      </p:sp>
      <p:sp>
        <p:nvSpPr>
          <p:cNvPr id="2" name="Title 1"/>
          <p:cNvSpPr>
            <a:spLocks noGrp="1"/>
          </p:cNvSpPr>
          <p:nvPr>
            <p:ph type="title"/>
          </p:nvPr>
        </p:nvSpPr>
        <p:spPr/>
        <p:txBody>
          <a:bodyPr/>
          <a:lstStyle/>
          <a:p>
            <a:r>
              <a:rPr lang="en-US"/>
              <a:t>Click to edit Master title style</a:t>
            </a:r>
            <a:endParaRPr lang="en-GB"/>
          </a:p>
        </p:txBody>
      </p:sp>
      <p:sp>
        <p:nvSpPr>
          <p:cNvPr id="6" name="Text Placeholder 5"/>
          <p:cNvSpPr>
            <a:spLocks noGrp="1"/>
          </p:cNvSpPr>
          <p:nvPr>
            <p:ph type="body" sz="quarter" idx="11"/>
          </p:nvPr>
        </p:nvSpPr>
        <p:spPr>
          <a:xfrm>
            <a:off x="828675" y="914400"/>
            <a:ext cx="7500938" cy="276225"/>
          </a:xfrm>
        </p:spPr>
        <p:txBody>
          <a:bodyPr/>
          <a:lstStyle>
            <a:lvl1pPr>
              <a:defRPr sz="1400" b="0">
                <a:solidFill>
                  <a:schemeClr val="accent2"/>
                </a:solidFill>
              </a:defRPr>
            </a:lvl1pPr>
          </a:lstStyle>
          <a:p>
            <a:pPr lvl="0"/>
            <a:r>
              <a:rPr lang="en-US"/>
              <a:t>Click to edit Master text styles</a:t>
            </a:r>
            <a:endParaRPr lang="en-GB"/>
          </a:p>
        </p:txBody>
      </p:sp>
      <p:sp>
        <p:nvSpPr>
          <p:cNvPr id="8" name="Rectangle 7"/>
          <p:cNvSpPr/>
          <p:nvPr userDrawn="1"/>
        </p:nvSpPr>
        <p:spPr>
          <a:xfrm>
            <a:off x="0" y="6498000"/>
            <a:ext cx="9144000" cy="360000"/>
          </a:xfrm>
          <a:prstGeom prst="rect">
            <a:avLst/>
          </a:prstGeom>
          <a:solidFill>
            <a:srgbClr val="0E73B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defTabSz="914400"/>
            <a:r>
              <a:rPr lang="en-GB" sz="1000" b="1" dirty="0">
                <a:solidFill>
                  <a:prstClr val="white"/>
                </a:solidFill>
                <a:latin typeface="Calibri"/>
              </a:rPr>
              <a:t>Trinity College Dublin, </a:t>
            </a:r>
            <a:r>
              <a:rPr lang="en-GB" sz="1000" dirty="0">
                <a:solidFill>
                  <a:prstClr val="white"/>
                </a:solidFill>
                <a:latin typeface="Calibri"/>
              </a:rPr>
              <a:t>The University of Dublin</a:t>
            </a:r>
          </a:p>
        </p:txBody>
      </p:sp>
    </p:spTree>
    <p:extLst>
      <p:ext uri="{BB962C8B-B14F-4D97-AF65-F5344CB8AC3E}">
        <p14:creationId xmlns:p14="http://schemas.microsoft.com/office/powerpoint/2010/main" val="2489313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sp>
        <p:nvSpPr>
          <p:cNvPr id="2" name="Title 1"/>
          <p:cNvSpPr>
            <a:spLocks noGrp="1"/>
          </p:cNvSpPr>
          <p:nvPr>
            <p:ph type="ctrTitle"/>
          </p:nvPr>
        </p:nvSpPr>
        <p:spPr>
          <a:xfrm>
            <a:off x="828674" y="3715200"/>
            <a:ext cx="7500939" cy="554850"/>
          </a:xfrm>
        </p:spPr>
        <p:txBody>
          <a:bodyPr/>
          <a:lstStyle>
            <a:lvl1pPr algn="l">
              <a:defRPr sz="4200">
                <a:solidFill>
                  <a:schemeClr val="accent2"/>
                </a:solidFill>
              </a:defRPr>
            </a:lvl1pPr>
          </a:lstStyle>
          <a:p>
            <a:r>
              <a:rPr lang="en-US"/>
              <a:t>Click to edit Master title style</a:t>
            </a:r>
            <a:endParaRPr lang="en-GB"/>
          </a:p>
        </p:txBody>
      </p:sp>
      <p:sp>
        <p:nvSpPr>
          <p:cNvPr id="7" name="Rectangle 6"/>
          <p:cNvSpPr/>
          <p:nvPr userDrawn="1"/>
        </p:nvSpPr>
        <p:spPr>
          <a:xfrm>
            <a:off x="0" y="0"/>
            <a:ext cx="9144000" cy="3013200"/>
          </a:xfrm>
          <a:prstGeom prst="rect">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dirty="0">
              <a:solidFill>
                <a:prstClr val="white"/>
              </a:solidFill>
              <a:latin typeface="Calibri"/>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8675" y="687723"/>
            <a:ext cx="4636800" cy="1239265"/>
          </a:xfrm>
          <a:prstGeom prst="rect">
            <a:avLst/>
          </a:prstGeom>
        </p:spPr>
      </p:pic>
      <p:sp>
        <p:nvSpPr>
          <p:cNvPr id="9" name="Rectangle 8"/>
          <p:cNvSpPr/>
          <p:nvPr userDrawn="1"/>
        </p:nvSpPr>
        <p:spPr>
          <a:xfrm>
            <a:off x="0" y="6498000"/>
            <a:ext cx="9144000" cy="360000"/>
          </a:xfrm>
          <a:prstGeom prst="rect">
            <a:avLst/>
          </a:prstGeom>
          <a:solidFill>
            <a:srgbClr val="0E73B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defTabSz="914400"/>
            <a:endParaRPr lang="en-GB" sz="1000" dirty="0">
              <a:solidFill>
                <a:prstClr val="white"/>
              </a:solidFill>
              <a:latin typeface="Calibri"/>
            </a:endParaRPr>
          </a:p>
        </p:txBody>
      </p:sp>
    </p:spTree>
    <p:extLst>
      <p:ext uri="{BB962C8B-B14F-4D97-AF65-F5344CB8AC3E}">
        <p14:creationId xmlns:p14="http://schemas.microsoft.com/office/powerpoint/2010/main" val="2344043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82853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dirty="0"/>
          </a:p>
        </p:txBody>
      </p:sp>
      <p:sp>
        <p:nvSpPr>
          <p:cNvPr id="5" name="Date Placeholder 4"/>
          <p:cNvSpPr>
            <a:spLocks noGrp="1"/>
          </p:cNvSpPr>
          <p:nvPr>
            <p:ph type="dt" sz="half" idx="10"/>
          </p:nvPr>
        </p:nvSpPr>
        <p:spPr>
          <a:xfrm>
            <a:off x="457200" y="18288"/>
            <a:ext cx="2895600" cy="329184"/>
          </a:xfrm>
          <a:prstGeom prst="rect">
            <a:avLst/>
          </a:prstGeom>
        </p:spPr>
        <p:txBody>
          <a:bodyPr/>
          <a:lstStyle/>
          <a:p>
            <a:pPr defTabSz="914400"/>
            <a:fld id="{F4926734-B669-BE4E-B21B-B1C509365AD1}" type="datetimeFigureOut">
              <a:rPr lang="en-US">
                <a:solidFill>
                  <a:prstClr val="black"/>
                </a:solidFill>
                <a:latin typeface="Calibri"/>
              </a:rPr>
              <a:pPr defTabSz="914400"/>
              <a:t>10/25/2023</a:t>
            </a:fld>
            <a:endParaRPr lang="en-US">
              <a:solidFill>
                <a:prstClr val="black"/>
              </a:solidFill>
              <a:latin typeface="Calibri"/>
            </a:endParaRPr>
          </a:p>
        </p:txBody>
      </p:sp>
      <p:sp>
        <p:nvSpPr>
          <p:cNvPr id="6" name="Footer Placeholder 5"/>
          <p:cNvSpPr>
            <a:spLocks noGrp="1"/>
          </p:cNvSpPr>
          <p:nvPr>
            <p:ph type="ftr" sz="quarter" idx="11"/>
          </p:nvPr>
        </p:nvSpPr>
        <p:spPr>
          <a:xfrm>
            <a:off x="3429000" y="18288"/>
            <a:ext cx="4114800" cy="329184"/>
          </a:xfrm>
          <a:prstGeom prst="rect">
            <a:avLst/>
          </a:prstGeom>
        </p:spPr>
        <p:txBody>
          <a:bodyPr/>
          <a:lstStyle/>
          <a:p>
            <a:pPr defTabSz="914400"/>
            <a:endParaRPr lang="en-US">
              <a:solidFill>
                <a:prstClr val="black"/>
              </a:solidFill>
              <a:latin typeface="Calibri"/>
            </a:endParaRPr>
          </a:p>
        </p:txBody>
      </p:sp>
      <p:sp>
        <p:nvSpPr>
          <p:cNvPr id="7" name="Slide Number Placeholder 6"/>
          <p:cNvSpPr>
            <a:spLocks noGrp="1"/>
          </p:cNvSpPr>
          <p:nvPr>
            <p:ph type="sldNum" sz="quarter" idx="12"/>
          </p:nvPr>
        </p:nvSpPr>
        <p:spPr>
          <a:xfrm>
            <a:off x="7620000" y="18288"/>
            <a:ext cx="1066800" cy="329184"/>
          </a:xfrm>
          <a:prstGeom prst="rect">
            <a:avLst/>
          </a:prstGeom>
        </p:spPr>
        <p:txBody>
          <a:bodyPr/>
          <a:lstStyle/>
          <a:p>
            <a:pPr defTabSz="914400"/>
            <a:fld id="{C9F63D3A-3EF4-A942-853F-7C0B29F67610}" type="slidenum">
              <a:rPr lang="en-US">
                <a:solidFill>
                  <a:prstClr val="black"/>
                </a:solidFill>
                <a:latin typeface="Calibri"/>
              </a:rPr>
              <a:pPr defTabSz="914400"/>
              <a:t>‹#›</a:t>
            </a:fld>
            <a:endParaRPr lang="en-US">
              <a:solidFill>
                <a:prstClr val="black"/>
              </a:solidFill>
              <a:latin typeface="Calibri"/>
            </a:endParaRPr>
          </a:p>
        </p:txBody>
      </p:sp>
    </p:spTree>
    <p:extLst>
      <p:ext uri="{BB962C8B-B14F-4D97-AF65-F5344CB8AC3E}">
        <p14:creationId xmlns:p14="http://schemas.microsoft.com/office/powerpoint/2010/main" val="1617723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Rectangle 12"/>
          <p:cNvSpPr/>
          <p:nvPr userDrawn="1"/>
        </p:nvSpPr>
        <p:spPr>
          <a:xfrm>
            <a:off x="0" y="0"/>
            <a:ext cx="9144000" cy="3013200"/>
          </a:xfrm>
          <a:prstGeom prst="rect">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dirty="0">
              <a:solidFill>
                <a:prstClr val="white"/>
              </a:solidFill>
              <a:latin typeface="Calibri"/>
            </a:endParaRPr>
          </a:p>
        </p:txBody>
      </p:sp>
      <p:sp>
        <p:nvSpPr>
          <p:cNvPr id="2" name="Title 1"/>
          <p:cNvSpPr>
            <a:spLocks noGrp="1"/>
          </p:cNvSpPr>
          <p:nvPr>
            <p:ph type="ctrTitle"/>
          </p:nvPr>
        </p:nvSpPr>
        <p:spPr>
          <a:xfrm>
            <a:off x="828674" y="3819975"/>
            <a:ext cx="7500939" cy="554850"/>
          </a:xfrm>
        </p:spPr>
        <p:txBody>
          <a:bodyPr/>
          <a:lstStyle>
            <a:lvl1pPr algn="l">
              <a:defRPr>
                <a:solidFill>
                  <a:schemeClr val="accent2"/>
                </a:solidFill>
              </a:defRPr>
            </a:lvl1pPr>
          </a:lstStyle>
          <a:p>
            <a:r>
              <a:rPr lang="en-US"/>
              <a:t>Click to edit Master title style</a:t>
            </a:r>
            <a:endParaRPr lang="en-GB"/>
          </a:p>
        </p:txBody>
      </p:sp>
      <p:sp>
        <p:nvSpPr>
          <p:cNvPr id="3" name="Subtitle 2"/>
          <p:cNvSpPr>
            <a:spLocks noGrp="1"/>
          </p:cNvSpPr>
          <p:nvPr>
            <p:ph type="subTitle" idx="1"/>
          </p:nvPr>
        </p:nvSpPr>
        <p:spPr>
          <a:xfrm>
            <a:off x="828675" y="4394175"/>
            <a:ext cx="7500938" cy="361800"/>
          </a:xfrm>
        </p:spPr>
        <p:txBody>
          <a:bodyPr/>
          <a:lstStyle>
            <a:lvl1pPr marL="0" indent="0" algn="l">
              <a:buNone/>
              <a:defRPr sz="1400" b="0">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8675" y="687723"/>
            <a:ext cx="4636800" cy="1239265"/>
          </a:xfrm>
          <a:prstGeom prst="rect">
            <a:avLst/>
          </a:prstGeom>
        </p:spPr>
      </p:pic>
      <p:sp>
        <p:nvSpPr>
          <p:cNvPr id="11" name="Text Placeholder 10"/>
          <p:cNvSpPr>
            <a:spLocks noGrp="1"/>
          </p:cNvSpPr>
          <p:nvPr>
            <p:ph type="body" sz="quarter" idx="10"/>
          </p:nvPr>
        </p:nvSpPr>
        <p:spPr>
          <a:xfrm>
            <a:off x="828675" y="5386500"/>
            <a:ext cx="4679325" cy="979374"/>
          </a:xfrm>
        </p:spPr>
        <p:txBody>
          <a:bodyPr/>
          <a:lstStyle>
            <a:lvl1pPr>
              <a:spcBef>
                <a:spcPts val="0"/>
              </a:spcBef>
              <a:defRPr sz="1400">
                <a:solidFill>
                  <a:schemeClr val="accent2"/>
                </a:solidFill>
              </a:defRPr>
            </a:lvl1pPr>
            <a:lvl2pPr marL="0" indent="0">
              <a:spcBef>
                <a:spcPts val="0"/>
              </a:spcBef>
              <a:buNone/>
              <a:defRPr sz="1400">
                <a:solidFill>
                  <a:schemeClr val="accent2"/>
                </a:solidFill>
              </a:defRPr>
            </a:lvl2pPr>
            <a:lvl3pPr marL="0" indent="0">
              <a:spcBef>
                <a:spcPts val="567"/>
              </a:spcBef>
              <a:buNone/>
              <a:defRPr sz="1400">
                <a:solidFill>
                  <a:schemeClr val="accent2"/>
                </a:solidFill>
              </a:defRPr>
            </a:lvl3pPr>
            <a:lvl4pPr>
              <a:spcBef>
                <a:spcPts val="0"/>
              </a:spcBef>
              <a:defRPr sz="1400">
                <a:solidFill>
                  <a:schemeClr val="bg1"/>
                </a:solidFill>
              </a:defRPr>
            </a:lvl4pPr>
            <a:lvl5pPr>
              <a:spcBef>
                <a:spcPts val="0"/>
              </a:spcBef>
              <a:defRPr sz="1400">
                <a:solidFill>
                  <a:schemeClr val="bg1"/>
                </a:solidFill>
              </a:defRPr>
            </a:lvl5pPr>
          </a:lstStyle>
          <a:p>
            <a:pPr lvl="0"/>
            <a:r>
              <a:rPr lang="en-US"/>
              <a:t>Click to edit Master text styles</a:t>
            </a:r>
          </a:p>
          <a:p>
            <a:pPr lvl="1"/>
            <a:r>
              <a:rPr lang="en-US"/>
              <a:t>Second level</a:t>
            </a:r>
          </a:p>
          <a:p>
            <a:pPr lvl="2"/>
            <a:r>
              <a:rPr lang="en-US"/>
              <a:t>Third level</a:t>
            </a:r>
            <a:endParaRPr lang="en-GB"/>
          </a:p>
        </p:txBody>
      </p:sp>
      <p:sp>
        <p:nvSpPr>
          <p:cNvPr id="15" name="Rectangle 14"/>
          <p:cNvSpPr/>
          <p:nvPr userDrawn="1"/>
        </p:nvSpPr>
        <p:spPr>
          <a:xfrm>
            <a:off x="0" y="6498000"/>
            <a:ext cx="9144000" cy="360000"/>
          </a:xfrm>
          <a:prstGeom prst="rect">
            <a:avLst/>
          </a:prstGeom>
          <a:solidFill>
            <a:srgbClr val="0E73B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defTabSz="914400"/>
            <a:endParaRPr lang="en-GB" sz="1000" dirty="0">
              <a:solidFill>
                <a:prstClr val="white"/>
              </a:solidFill>
              <a:latin typeface="Calibri"/>
            </a:endParaRPr>
          </a:p>
        </p:txBody>
      </p:sp>
    </p:spTree>
    <p:extLst>
      <p:ext uri="{BB962C8B-B14F-4D97-AF65-F5344CB8AC3E}">
        <p14:creationId xmlns:p14="http://schemas.microsoft.com/office/powerpoint/2010/main" val="3813657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mp; Content 20p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828675" y="1881075"/>
            <a:ext cx="7500938" cy="4040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5"/>
          <p:cNvSpPr>
            <a:spLocks noGrp="1"/>
          </p:cNvSpPr>
          <p:nvPr>
            <p:ph type="body" sz="quarter" idx="11"/>
          </p:nvPr>
        </p:nvSpPr>
        <p:spPr>
          <a:xfrm>
            <a:off x="828675" y="914400"/>
            <a:ext cx="7500938" cy="276225"/>
          </a:xfrm>
        </p:spPr>
        <p:txBody>
          <a:bodyPr/>
          <a:lstStyle>
            <a:lvl1pPr>
              <a:defRPr sz="1400" b="0">
                <a:solidFill>
                  <a:schemeClr val="accent2"/>
                </a:solidFill>
              </a:defRPr>
            </a:lvl1pPr>
          </a:lstStyle>
          <a:p>
            <a:pPr lvl="0"/>
            <a:r>
              <a:rPr lang="en-US"/>
              <a:t>Click to edit Master text styles</a:t>
            </a:r>
            <a:endParaRPr lang="en-GB"/>
          </a:p>
        </p:txBody>
      </p:sp>
    </p:spTree>
    <p:extLst>
      <p:ext uri="{BB962C8B-B14F-4D97-AF65-F5344CB8AC3E}">
        <p14:creationId xmlns:p14="http://schemas.microsoft.com/office/powerpoint/2010/main" val="3123702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8674" y="360000"/>
            <a:ext cx="7500939" cy="561600"/>
          </a:xfrm>
          <a:prstGeom prst="rect">
            <a:avLst/>
          </a:prstGeom>
        </p:spPr>
        <p:txBody>
          <a:bodyPr vert="horz" lIns="0" tIns="0" rIns="0" bIns="0" rtlCol="0" anchor="b" anchorCtr="0">
            <a:noAutofit/>
          </a:bodyPr>
          <a:lstStyle/>
          <a:p>
            <a:r>
              <a:rPr lang="en-US"/>
              <a:t>Click to edit Master title style</a:t>
            </a:r>
            <a:endParaRPr lang="en-GB"/>
          </a:p>
        </p:txBody>
      </p:sp>
      <p:sp>
        <p:nvSpPr>
          <p:cNvPr id="3" name="Text Placeholder 2"/>
          <p:cNvSpPr>
            <a:spLocks noGrp="1"/>
          </p:cNvSpPr>
          <p:nvPr>
            <p:ph type="body" idx="1"/>
          </p:nvPr>
        </p:nvSpPr>
        <p:spPr>
          <a:xfrm>
            <a:off x="828675" y="1871551"/>
            <a:ext cx="7500938" cy="4096800"/>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Rectangle 10"/>
          <p:cNvSpPr/>
          <p:nvPr userDrawn="1"/>
        </p:nvSpPr>
        <p:spPr>
          <a:xfrm>
            <a:off x="0" y="6498000"/>
            <a:ext cx="9144000" cy="360000"/>
          </a:xfrm>
          <a:prstGeom prst="rect">
            <a:avLst/>
          </a:prstGeom>
          <a:solidFill>
            <a:srgbClr val="0E73B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defTabSz="914400"/>
            <a:r>
              <a:rPr lang="en-GB" sz="1000" b="1" dirty="0">
                <a:solidFill>
                  <a:prstClr val="white"/>
                </a:solidFill>
                <a:latin typeface="Calibri"/>
              </a:rPr>
              <a:t>Trinity College Dublin, </a:t>
            </a:r>
            <a:r>
              <a:rPr lang="en-GB" sz="1000" dirty="0">
                <a:solidFill>
                  <a:prstClr val="white"/>
                </a:solidFill>
                <a:latin typeface="Calibri"/>
              </a:rPr>
              <a:t>The University of Dublin</a:t>
            </a:r>
          </a:p>
        </p:txBody>
      </p:sp>
    </p:spTree>
    <p:extLst>
      <p:ext uri="{BB962C8B-B14F-4D97-AF65-F5344CB8AC3E}">
        <p14:creationId xmlns:p14="http://schemas.microsoft.com/office/powerpoint/2010/main" val="42230705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70" r:id="rId7"/>
  </p:sldLayoutIdLst>
  <p:txStyles>
    <p:titleStyle>
      <a:lvl1pPr algn="l" defTabSz="914400" rtl="0" eaLnBrk="1" latinLnBrk="0" hangingPunct="1">
        <a:spcBef>
          <a:spcPct val="0"/>
        </a:spcBef>
        <a:buNone/>
        <a:defRPr sz="3600" b="0" kern="1200">
          <a:solidFill>
            <a:srgbClr val="0E73B9"/>
          </a:solidFill>
          <a:latin typeface="+mj-lt"/>
          <a:ea typeface="+mj-ea"/>
          <a:cs typeface="+mj-cs"/>
        </a:defRPr>
      </a:lvl1pPr>
    </p:titleStyle>
    <p:bodyStyle>
      <a:lvl1pPr marL="0" indent="0" algn="l" defTabSz="914400" rtl="0" eaLnBrk="1" latinLnBrk="0" hangingPunct="1">
        <a:spcBef>
          <a:spcPts val="1417"/>
        </a:spcBef>
        <a:buFont typeface="Arial" pitchFamily="34" charset="0"/>
        <a:buNone/>
        <a:defRPr sz="2000" b="1" kern="1200">
          <a:solidFill>
            <a:schemeClr val="tx1"/>
          </a:solidFill>
          <a:latin typeface="+mn-lt"/>
          <a:ea typeface="+mn-ea"/>
          <a:cs typeface="+mn-cs"/>
        </a:defRPr>
      </a:lvl1pPr>
      <a:lvl2pPr marL="317500" indent="-317500"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2pPr>
      <a:lvl3pPr marL="568325" indent="-222250"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3pPr>
      <a:lvl4pPr marL="784225" indent="-201613" algn="l" defTabSz="914400" rtl="0" eaLnBrk="1" latinLnBrk="0" hangingPunct="1">
        <a:spcBef>
          <a:spcPts val="1134"/>
        </a:spcBef>
        <a:buClr>
          <a:schemeClr val="tx2"/>
        </a:buClr>
        <a:buFont typeface="Minion Pro" pitchFamily="18" charset="0"/>
        <a:buChar char="‒"/>
        <a:defRPr sz="2000" kern="1200">
          <a:solidFill>
            <a:schemeClr val="tx1"/>
          </a:solidFill>
          <a:latin typeface="+mn-lt"/>
          <a:ea typeface="+mn-ea"/>
          <a:cs typeface="+mn-cs"/>
        </a:defRPr>
      </a:lvl4pPr>
      <a:lvl5pPr marL="1000125" indent="-185738"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8674" y="360000"/>
            <a:ext cx="7500939" cy="561600"/>
          </a:xfrm>
          <a:prstGeom prst="rect">
            <a:avLst/>
          </a:prstGeom>
        </p:spPr>
        <p:txBody>
          <a:bodyPr vert="horz" lIns="0" tIns="0" rIns="0" bIns="0" rtlCol="0" anchor="b" anchorCtr="0">
            <a:noAutofit/>
          </a:bodyPr>
          <a:lstStyle/>
          <a:p>
            <a:r>
              <a:rPr lang="en-US"/>
              <a:t>Click to edit Master title style</a:t>
            </a:r>
            <a:endParaRPr lang="en-GB"/>
          </a:p>
        </p:txBody>
      </p:sp>
      <p:sp>
        <p:nvSpPr>
          <p:cNvPr id="3" name="Text Placeholder 2"/>
          <p:cNvSpPr>
            <a:spLocks noGrp="1"/>
          </p:cNvSpPr>
          <p:nvPr>
            <p:ph type="body" idx="1"/>
          </p:nvPr>
        </p:nvSpPr>
        <p:spPr>
          <a:xfrm>
            <a:off x="828675" y="1871551"/>
            <a:ext cx="7500938" cy="4096800"/>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Rectangle 10"/>
          <p:cNvSpPr/>
          <p:nvPr userDrawn="1"/>
        </p:nvSpPr>
        <p:spPr>
          <a:xfrm>
            <a:off x="0" y="6498000"/>
            <a:ext cx="9144000" cy="360000"/>
          </a:xfrm>
          <a:prstGeom prst="rect">
            <a:avLst/>
          </a:prstGeom>
          <a:solidFill>
            <a:srgbClr val="0E73B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defTabSz="914400"/>
            <a:r>
              <a:rPr lang="en-GB" sz="1000" b="1" dirty="0">
                <a:solidFill>
                  <a:prstClr val="white"/>
                </a:solidFill>
                <a:latin typeface="Calibri"/>
              </a:rPr>
              <a:t>Trinity College Dublin, </a:t>
            </a:r>
            <a:r>
              <a:rPr lang="en-GB" sz="1000" dirty="0">
                <a:solidFill>
                  <a:prstClr val="white"/>
                </a:solidFill>
                <a:latin typeface="Calibri"/>
              </a:rPr>
              <a:t>The University of Dublin</a:t>
            </a:r>
          </a:p>
        </p:txBody>
      </p:sp>
    </p:spTree>
    <p:extLst>
      <p:ext uri="{BB962C8B-B14F-4D97-AF65-F5344CB8AC3E}">
        <p14:creationId xmlns:p14="http://schemas.microsoft.com/office/powerpoint/2010/main" val="1225400174"/>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Lst>
  <p:txStyles>
    <p:titleStyle>
      <a:lvl1pPr algn="l" defTabSz="914400" rtl="0" eaLnBrk="1" latinLnBrk="0" hangingPunct="1">
        <a:spcBef>
          <a:spcPct val="0"/>
        </a:spcBef>
        <a:buNone/>
        <a:defRPr sz="3600" b="0" kern="1200">
          <a:solidFill>
            <a:srgbClr val="0E73B9"/>
          </a:solidFill>
          <a:latin typeface="+mj-lt"/>
          <a:ea typeface="+mj-ea"/>
          <a:cs typeface="+mj-cs"/>
        </a:defRPr>
      </a:lvl1pPr>
    </p:titleStyle>
    <p:bodyStyle>
      <a:lvl1pPr marL="0" indent="0" algn="l" defTabSz="914400" rtl="0" eaLnBrk="1" latinLnBrk="0" hangingPunct="1">
        <a:spcBef>
          <a:spcPts val="1417"/>
        </a:spcBef>
        <a:buFont typeface="Arial" pitchFamily="34" charset="0"/>
        <a:buNone/>
        <a:defRPr sz="2000" b="1" kern="1200">
          <a:solidFill>
            <a:schemeClr val="tx1"/>
          </a:solidFill>
          <a:latin typeface="+mn-lt"/>
          <a:ea typeface="+mn-ea"/>
          <a:cs typeface="+mn-cs"/>
        </a:defRPr>
      </a:lvl1pPr>
      <a:lvl2pPr marL="317500" indent="-317500"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2pPr>
      <a:lvl3pPr marL="568325" indent="-222250"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3pPr>
      <a:lvl4pPr marL="784225" indent="-201613" algn="l" defTabSz="914400" rtl="0" eaLnBrk="1" latinLnBrk="0" hangingPunct="1">
        <a:spcBef>
          <a:spcPts val="1134"/>
        </a:spcBef>
        <a:buClr>
          <a:schemeClr val="tx2"/>
        </a:buClr>
        <a:buFont typeface="Minion Pro" pitchFamily="18" charset="0"/>
        <a:buChar char="‒"/>
        <a:defRPr sz="2000" kern="1200">
          <a:solidFill>
            <a:schemeClr val="tx1"/>
          </a:solidFill>
          <a:latin typeface="+mn-lt"/>
          <a:ea typeface="+mn-ea"/>
          <a:cs typeface="+mn-cs"/>
        </a:defRPr>
      </a:lvl4pPr>
      <a:lvl5pPr marL="1000125" indent="-185738"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8675" y="3314484"/>
            <a:ext cx="7500939" cy="554850"/>
          </a:xfrm>
        </p:spPr>
        <p:txBody>
          <a:bodyPr/>
          <a:lstStyle/>
          <a:p>
            <a:r>
              <a:rPr lang="en-US" b="1" dirty="0"/>
              <a:t>Equality, Diversity and Inclusion</a:t>
            </a:r>
            <a:endParaRPr lang="en-GB" b="1" dirty="0"/>
          </a:p>
        </p:txBody>
      </p:sp>
      <p:sp>
        <p:nvSpPr>
          <p:cNvPr id="3" name="Subtitle 2"/>
          <p:cNvSpPr>
            <a:spLocks noGrp="1"/>
          </p:cNvSpPr>
          <p:nvPr>
            <p:ph type="subTitle" idx="1"/>
          </p:nvPr>
        </p:nvSpPr>
        <p:spPr>
          <a:xfrm>
            <a:off x="828674" y="4032996"/>
            <a:ext cx="7676347" cy="1206824"/>
          </a:xfrm>
        </p:spPr>
        <p:txBody>
          <a:bodyPr/>
          <a:lstStyle/>
          <a:p>
            <a:r>
              <a:rPr lang="en-IE" sz="3600" b="1" dirty="0"/>
              <a:t>School of Psychology </a:t>
            </a:r>
            <a:r>
              <a:rPr lang="en-IE" sz="3600" dirty="0"/>
              <a:t>			</a:t>
            </a:r>
            <a:r>
              <a:rPr lang="en-IE" sz="1600" dirty="0"/>
              <a:t>October 2023</a:t>
            </a:r>
            <a:endParaRPr lang="en-GB" sz="2800" dirty="0"/>
          </a:p>
          <a:p>
            <a:endParaRPr lang="en-IE" sz="3600" dirty="0"/>
          </a:p>
        </p:txBody>
      </p:sp>
    </p:spTree>
    <p:extLst>
      <p:ext uri="{BB962C8B-B14F-4D97-AF65-F5344CB8AC3E}">
        <p14:creationId xmlns:p14="http://schemas.microsoft.com/office/powerpoint/2010/main" val="967062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675" y="1017270"/>
            <a:ext cx="7301774" cy="1733215"/>
          </a:xfrm>
        </p:spPr>
        <p:txBody>
          <a:bodyPr/>
          <a:lstStyle/>
          <a:p>
            <a:pPr algn="ctr"/>
            <a:r>
              <a:rPr lang="en-US" sz="4000" b="1" dirty="0"/>
              <a:t>Survey on One-to-One Head of School Meetings</a:t>
            </a:r>
          </a:p>
        </p:txBody>
      </p:sp>
    </p:spTree>
    <p:extLst>
      <p:ext uri="{BB962C8B-B14F-4D97-AF65-F5344CB8AC3E}">
        <p14:creationId xmlns:p14="http://schemas.microsoft.com/office/powerpoint/2010/main" val="1430271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85455" y="349934"/>
            <a:ext cx="7500938" cy="1104293"/>
          </a:xfrm>
        </p:spPr>
        <p:txBody>
          <a:bodyPr/>
          <a:lstStyle/>
          <a:p>
            <a:r>
              <a:rPr lang="en-US" sz="2800" dirty="0"/>
              <a:t>How useful was your 1:1 meeting with Sven?</a:t>
            </a:r>
          </a:p>
          <a:p>
            <a:pPr marL="342900" indent="-342900">
              <a:buFont typeface="Arial"/>
              <a:buChar char="•"/>
            </a:pPr>
            <a:endParaRPr lang="en-US" dirty="0"/>
          </a:p>
        </p:txBody>
      </p:sp>
      <p:pic>
        <p:nvPicPr>
          <p:cNvPr id="7" name="Picture 6">
            <a:extLst>
              <a:ext uri="{FF2B5EF4-FFF2-40B4-BE49-F238E27FC236}">
                <a16:creationId xmlns:a16="http://schemas.microsoft.com/office/drawing/2014/main" id="{84CCF8C4-EED1-25B7-1DBD-C94D7DD9A0A3}"/>
              </a:ext>
            </a:extLst>
          </p:cNvPr>
          <p:cNvPicPr>
            <a:picLocks noChangeAspect="1"/>
          </p:cNvPicPr>
          <p:nvPr/>
        </p:nvPicPr>
        <p:blipFill>
          <a:blip r:embed="rId2"/>
          <a:stretch>
            <a:fillRect/>
          </a:stretch>
        </p:blipFill>
        <p:spPr>
          <a:xfrm>
            <a:off x="476653" y="1092716"/>
            <a:ext cx="8190694" cy="5243901"/>
          </a:xfrm>
          <a:prstGeom prst="rect">
            <a:avLst/>
          </a:prstGeom>
        </p:spPr>
      </p:pic>
    </p:spTree>
    <p:extLst>
      <p:ext uri="{BB962C8B-B14F-4D97-AF65-F5344CB8AC3E}">
        <p14:creationId xmlns:p14="http://schemas.microsoft.com/office/powerpoint/2010/main" val="2541356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85455" y="349934"/>
            <a:ext cx="7500938" cy="1104293"/>
          </a:xfrm>
        </p:spPr>
        <p:txBody>
          <a:bodyPr/>
          <a:lstStyle/>
          <a:p>
            <a:r>
              <a:rPr lang="en-US" sz="2800" dirty="0"/>
              <a:t>To what extent did this meeting help you to address challenges you’ve been facing in terms of your career?</a:t>
            </a:r>
          </a:p>
          <a:p>
            <a:pPr marL="342900" indent="-342900">
              <a:buFont typeface="Arial"/>
              <a:buChar char="•"/>
            </a:pPr>
            <a:endParaRPr lang="en-US" dirty="0"/>
          </a:p>
        </p:txBody>
      </p:sp>
      <p:pic>
        <p:nvPicPr>
          <p:cNvPr id="2" name="Picture 1">
            <a:extLst>
              <a:ext uri="{FF2B5EF4-FFF2-40B4-BE49-F238E27FC236}">
                <a16:creationId xmlns:a16="http://schemas.microsoft.com/office/drawing/2014/main" id="{A0119A54-A27E-05DC-88DD-242F81A51E26}"/>
              </a:ext>
            </a:extLst>
          </p:cNvPr>
          <p:cNvPicPr>
            <a:picLocks noChangeAspect="1"/>
          </p:cNvPicPr>
          <p:nvPr/>
        </p:nvPicPr>
        <p:blipFill>
          <a:blip r:embed="rId3"/>
          <a:stretch>
            <a:fillRect/>
          </a:stretch>
        </p:blipFill>
        <p:spPr>
          <a:xfrm>
            <a:off x="821531" y="1595597"/>
            <a:ext cx="7500938" cy="4802301"/>
          </a:xfrm>
          <a:prstGeom prst="rect">
            <a:avLst/>
          </a:prstGeom>
        </p:spPr>
      </p:pic>
    </p:spTree>
    <p:extLst>
      <p:ext uri="{BB962C8B-B14F-4D97-AF65-F5344CB8AC3E}">
        <p14:creationId xmlns:p14="http://schemas.microsoft.com/office/powerpoint/2010/main" val="932344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85455" y="349934"/>
            <a:ext cx="7500938" cy="1104293"/>
          </a:xfrm>
        </p:spPr>
        <p:txBody>
          <a:bodyPr/>
          <a:lstStyle/>
          <a:p>
            <a:r>
              <a:rPr lang="en-IE" sz="2800" dirty="0"/>
              <a:t>Regular 1:1 meetings with the Head of School are an important part of staff development.</a:t>
            </a:r>
            <a:endParaRPr lang="en-US" dirty="0"/>
          </a:p>
        </p:txBody>
      </p:sp>
      <p:pic>
        <p:nvPicPr>
          <p:cNvPr id="4" name="Picture 3">
            <a:extLst>
              <a:ext uri="{FF2B5EF4-FFF2-40B4-BE49-F238E27FC236}">
                <a16:creationId xmlns:a16="http://schemas.microsoft.com/office/drawing/2014/main" id="{DCF794FA-7065-9713-E194-63E21570DCA4}"/>
              </a:ext>
            </a:extLst>
          </p:cNvPr>
          <p:cNvPicPr>
            <a:picLocks noChangeAspect="1"/>
          </p:cNvPicPr>
          <p:nvPr/>
        </p:nvPicPr>
        <p:blipFill>
          <a:blip r:embed="rId3"/>
          <a:stretch>
            <a:fillRect/>
          </a:stretch>
        </p:blipFill>
        <p:spPr>
          <a:xfrm>
            <a:off x="612728" y="1244907"/>
            <a:ext cx="7918543" cy="5069662"/>
          </a:xfrm>
          <a:prstGeom prst="rect">
            <a:avLst/>
          </a:prstGeom>
        </p:spPr>
      </p:pic>
    </p:spTree>
    <p:extLst>
      <p:ext uri="{BB962C8B-B14F-4D97-AF65-F5344CB8AC3E}">
        <p14:creationId xmlns:p14="http://schemas.microsoft.com/office/powerpoint/2010/main" val="1731751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85455" y="349934"/>
            <a:ext cx="7500938" cy="1104293"/>
          </a:xfrm>
        </p:spPr>
        <p:txBody>
          <a:bodyPr/>
          <a:lstStyle/>
          <a:p>
            <a:r>
              <a:rPr lang="en-IE" sz="2800" dirty="0"/>
              <a:t>How often should these 1:1 meetings be held?</a:t>
            </a:r>
            <a:endParaRPr lang="en-US" dirty="0"/>
          </a:p>
        </p:txBody>
      </p:sp>
      <p:pic>
        <p:nvPicPr>
          <p:cNvPr id="2" name="Picture 1">
            <a:extLst>
              <a:ext uri="{FF2B5EF4-FFF2-40B4-BE49-F238E27FC236}">
                <a16:creationId xmlns:a16="http://schemas.microsoft.com/office/drawing/2014/main" id="{531271C5-03B7-C6A2-E03A-29B20AF104AF}"/>
              </a:ext>
            </a:extLst>
          </p:cNvPr>
          <p:cNvPicPr>
            <a:picLocks noChangeAspect="1"/>
          </p:cNvPicPr>
          <p:nvPr/>
        </p:nvPicPr>
        <p:blipFill>
          <a:blip r:embed="rId3"/>
          <a:stretch>
            <a:fillRect/>
          </a:stretch>
        </p:blipFill>
        <p:spPr>
          <a:xfrm>
            <a:off x="476652" y="1048649"/>
            <a:ext cx="8190695" cy="5243901"/>
          </a:xfrm>
          <a:prstGeom prst="rect">
            <a:avLst/>
          </a:prstGeom>
        </p:spPr>
      </p:pic>
    </p:spTree>
    <p:extLst>
      <p:ext uri="{BB962C8B-B14F-4D97-AF65-F5344CB8AC3E}">
        <p14:creationId xmlns:p14="http://schemas.microsoft.com/office/powerpoint/2010/main" val="1064465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85455" y="349934"/>
            <a:ext cx="7500938" cy="1104293"/>
          </a:xfrm>
        </p:spPr>
        <p:txBody>
          <a:bodyPr/>
          <a:lstStyle/>
          <a:p>
            <a:r>
              <a:rPr lang="en-IE" sz="2800" dirty="0"/>
              <a:t>Written feedback - Changes</a:t>
            </a:r>
            <a:endParaRPr lang="en-US" dirty="0"/>
          </a:p>
        </p:txBody>
      </p:sp>
      <p:sp>
        <p:nvSpPr>
          <p:cNvPr id="4" name="TextBox 3">
            <a:extLst>
              <a:ext uri="{FF2B5EF4-FFF2-40B4-BE49-F238E27FC236}">
                <a16:creationId xmlns:a16="http://schemas.microsoft.com/office/drawing/2014/main" id="{75BB807F-775C-16F9-D92C-D975F4E0BD0E}"/>
              </a:ext>
            </a:extLst>
          </p:cNvPr>
          <p:cNvSpPr txBox="1"/>
          <p:nvPr/>
        </p:nvSpPr>
        <p:spPr>
          <a:xfrm>
            <a:off x="572877" y="1090670"/>
            <a:ext cx="7821976" cy="5262979"/>
          </a:xfrm>
          <a:prstGeom prst="rect">
            <a:avLst/>
          </a:prstGeom>
          <a:noFill/>
        </p:spPr>
        <p:txBody>
          <a:bodyPr wrap="square" rtlCol="0">
            <a:spAutoFit/>
          </a:bodyPr>
          <a:lstStyle/>
          <a:p>
            <a:pPr marL="285750" indent="-285750">
              <a:buFont typeface="Arial" panose="020B0604020202020204" pitchFamily="34" charset="0"/>
              <a:buChar char="•"/>
            </a:pPr>
            <a:r>
              <a:rPr lang="en-IE" sz="2400" b="1" dirty="0"/>
              <a:t>The form</a:t>
            </a:r>
          </a:p>
          <a:p>
            <a:pPr marL="742950" lvl="1" indent="-285750">
              <a:buFont typeface="Arial" panose="020B0604020202020204" pitchFamily="34" charset="0"/>
              <a:buChar char="•"/>
            </a:pPr>
            <a:r>
              <a:rPr lang="en-IE" sz="2400" dirty="0"/>
              <a:t>Takes too long to complete / waste of time</a:t>
            </a:r>
          </a:p>
          <a:p>
            <a:pPr marL="742950" lvl="1" indent="-285750">
              <a:buFont typeface="Arial" panose="020B0604020202020204" pitchFamily="34" charset="0"/>
              <a:buChar char="•"/>
            </a:pPr>
            <a:r>
              <a:rPr lang="en-IE" sz="2400" dirty="0"/>
              <a:t>Does not seem to be connected to the focus or content of the meeting</a:t>
            </a:r>
          </a:p>
          <a:p>
            <a:pPr marL="742950" lvl="1" indent="-285750">
              <a:buFont typeface="Arial" panose="020B0604020202020204" pitchFamily="34" charset="0"/>
              <a:buChar char="•"/>
            </a:pPr>
            <a:r>
              <a:rPr lang="en-IE" sz="2400" dirty="0"/>
              <a:t>Export RSS (and add a bit?)</a:t>
            </a:r>
          </a:p>
          <a:p>
            <a:pPr marL="742950" lvl="1" indent="-285750">
              <a:buFont typeface="Arial" panose="020B0604020202020204" pitchFamily="34" charset="0"/>
              <a:buChar char="•"/>
            </a:pPr>
            <a:r>
              <a:rPr lang="en-IE" sz="2400" dirty="0"/>
              <a:t>Could be changed to align with the promotions application, for those applying for promotion</a:t>
            </a:r>
          </a:p>
          <a:p>
            <a:pPr marL="742950" lvl="1" indent="-285750">
              <a:buFont typeface="Arial" panose="020B0604020202020204" pitchFamily="34" charset="0"/>
              <a:buChar char="•"/>
            </a:pPr>
            <a:r>
              <a:rPr lang="en-IE" sz="2400" dirty="0"/>
              <a:t>Should have a single online system in which staff can indicate their workload, including teaching, admin etc</a:t>
            </a:r>
          </a:p>
          <a:p>
            <a:pPr marL="285750" indent="-285750">
              <a:buFont typeface="Arial" panose="020B0604020202020204" pitchFamily="34" charset="0"/>
              <a:buChar char="•"/>
            </a:pPr>
            <a:r>
              <a:rPr lang="en-IE" sz="2400" b="1" dirty="0"/>
              <a:t>Outcomes</a:t>
            </a:r>
          </a:p>
          <a:p>
            <a:pPr marL="742950" lvl="1" indent="-285750">
              <a:buFont typeface="Arial" panose="020B0604020202020204" pitchFamily="34" charset="0"/>
              <a:buChar char="•"/>
            </a:pPr>
            <a:r>
              <a:rPr lang="en-IE" sz="2400" dirty="0"/>
              <a:t>Want concrete outcomes from the meeting</a:t>
            </a:r>
          </a:p>
          <a:p>
            <a:pPr marL="742950" lvl="1" indent="-285750">
              <a:buFont typeface="Arial" panose="020B0604020202020204" pitchFamily="34" charset="0"/>
              <a:buChar char="•"/>
            </a:pPr>
            <a:endParaRPr lang="en-IE" sz="2400" dirty="0"/>
          </a:p>
          <a:p>
            <a:pPr marL="742950" lvl="1" indent="-285750">
              <a:buFont typeface="Arial" panose="020B0604020202020204" pitchFamily="34" charset="0"/>
              <a:buChar char="•"/>
            </a:pPr>
            <a:endParaRPr lang="en-IE" sz="2400" dirty="0"/>
          </a:p>
          <a:p>
            <a:pPr marL="742950" lvl="1" indent="-285750">
              <a:buFont typeface="Arial" panose="020B0604020202020204" pitchFamily="34" charset="0"/>
              <a:buChar char="•"/>
            </a:pPr>
            <a:endParaRPr lang="en-IE" sz="2400" dirty="0"/>
          </a:p>
        </p:txBody>
      </p:sp>
    </p:spTree>
    <p:extLst>
      <p:ext uri="{BB962C8B-B14F-4D97-AF65-F5344CB8AC3E}">
        <p14:creationId xmlns:p14="http://schemas.microsoft.com/office/powerpoint/2010/main" val="42713547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85455" y="349934"/>
            <a:ext cx="7500938" cy="1104293"/>
          </a:xfrm>
        </p:spPr>
        <p:txBody>
          <a:bodyPr/>
          <a:lstStyle/>
          <a:p>
            <a:r>
              <a:rPr lang="en-IE" sz="2800" dirty="0"/>
              <a:t>Written feedback - Changes</a:t>
            </a:r>
            <a:endParaRPr lang="en-US" dirty="0"/>
          </a:p>
        </p:txBody>
      </p:sp>
      <p:sp>
        <p:nvSpPr>
          <p:cNvPr id="4" name="TextBox 3">
            <a:extLst>
              <a:ext uri="{FF2B5EF4-FFF2-40B4-BE49-F238E27FC236}">
                <a16:creationId xmlns:a16="http://schemas.microsoft.com/office/drawing/2014/main" id="{75BB807F-775C-16F9-D92C-D975F4E0BD0E}"/>
              </a:ext>
            </a:extLst>
          </p:cNvPr>
          <p:cNvSpPr txBox="1"/>
          <p:nvPr/>
        </p:nvSpPr>
        <p:spPr>
          <a:xfrm>
            <a:off x="572877" y="1090670"/>
            <a:ext cx="7821976" cy="4524315"/>
          </a:xfrm>
          <a:prstGeom prst="rect">
            <a:avLst/>
          </a:prstGeom>
          <a:noFill/>
        </p:spPr>
        <p:txBody>
          <a:bodyPr wrap="square" rtlCol="0">
            <a:spAutoFit/>
          </a:bodyPr>
          <a:lstStyle/>
          <a:p>
            <a:pPr marL="342900" indent="-342900">
              <a:buFont typeface="Arial" panose="020B0604020202020204" pitchFamily="34" charset="0"/>
              <a:buChar char="•"/>
            </a:pPr>
            <a:r>
              <a:rPr lang="en-IE" sz="2400" dirty="0"/>
              <a:t>“I spent a very long time filling out the form but felt that it didn't add to the content of the meeting. It wasn't examined once during the meeting so the detail that was important to me, wasn't discussed.”</a:t>
            </a:r>
          </a:p>
          <a:p>
            <a:pPr marL="342900" indent="-342900">
              <a:buFont typeface="Arial" panose="020B0604020202020204" pitchFamily="34" charset="0"/>
              <a:buChar char="•"/>
            </a:pPr>
            <a:r>
              <a:rPr lang="en-IE" sz="2400" dirty="0"/>
              <a:t>“It feels like another admin task to prepare the dossier - wasteful of time. would be much more streamlined if we could just export the RSS CV or something”</a:t>
            </a:r>
          </a:p>
          <a:p>
            <a:pPr marL="342900" indent="-342900">
              <a:buFont typeface="Arial" panose="020B0604020202020204" pitchFamily="34" charset="0"/>
              <a:buChar char="•"/>
            </a:pPr>
            <a:r>
              <a:rPr lang="en-IE" sz="2400" dirty="0"/>
              <a:t>“More specific feedback and responses to issues raised. The form was too long and not focused sufficiently.”</a:t>
            </a:r>
          </a:p>
          <a:p>
            <a:pPr marL="342900" indent="-342900">
              <a:buFont typeface="Arial" panose="020B0604020202020204" pitchFamily="34" charset="0"/>
              <a:buChar char="•"/>
            </a:pPr>
            <a:r>
              <a:rPr lang="en-IE" sz="2400" dirty="0"/>
              <a:t>“Would like to see evidence for concrete action/outcome of these meetings. How, for example, might our respective teaching contributions be more equitably distributed?”</a:t>
            </a:r>
          </a:p>
        </p:txBody>
      </p:sp>
    </p:spTree>
    <p:extLst>
      <p:ext uri="{BB962C8B-B14F-4D97-AF65-F5344CB8AC3E}">
        <p14:creationId xmlns:p14="http://schemas.microsoft.com/office/powerpoint/2010/main" val="3051910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85455" y="349934"/>
            <a:ext cx="7500938" cy="575483"/>
          </a:xfrm>
        </p:spPr>
        <p:txBody>
          <a:bodyPr/>
          <a:lstStyle/>
          <a:p>
            <a:r>
              <a:rPr lang="en-IE" sz="2800" dirty="0"/>
              <a:t>Written feedback – Good parts</a:t>
            </a:r>
            <a:endParaRPr lang="en-US" dirty="0"/>
          </a:p>
        </p:txBody>
      </p:sp>
      <p:sp>
        <p:nvSpPr>
          <p:cNvPr id="4" name="TextBox 3">
            <a:extLst>
              <a:ext uri="{FF2B5EF4-FFF2-40B4-BE49-F238E27FC236}">
                <a16:creationId xmlns:a16="http://schemas.microsoft.com/office/drawing/2014/main" id="{75BB807F-775C-16F9-D92C-D975F4E0BD0E}"/>
              </a:ext>
            </a:extLst>
          </p:cNvPr>
          <p:cNvSpPr txBox="1"/>
          <p:nvPr/>
        </p:nvSpPr>
        <p:spPr>
          <a:xfrm>
            <a:off x="440675" y="969485"/>
            <a:ext cx="7921127" cy="5401479"/>
          </a:xfrm>
          <a:prstGeom prst="rect">
            <a:avLst/>
          </a:prstGeom>
          <a:noFill/>
        </p:spPr>
        <p:txBody>
          <a:bodyPr wrap="square" rtlCol="0">
            <a:spAutoFit/>
          </a:bodyPr>
          <a:lstStyle/>
          <a:p>
            <a:pPr marL="285750" indent="-285750">
              <a:buFont typeface="Arial" panose="020B0604020202020204" pitchFamily="34" charset="0"/>
              <a:buChar char="•"/>
            </a:pPr>
            <a:r>
              <a:rPr lang="en-IE" sz="2300" b="1" dirty="0"/>
              <a:t>Support</a:t>
            </a:r>
          </a:p>
          <a:p>
            <a:pPr marL="742950" lvl="1" indent="-285750">
              <a:buFont typeface="Arial" panose="020B0604020202020204" pitchFamily="34" charset="0"/>
              <a:buChar char="•"/>
            </a:pPr>
            <a:r>
              <a:rPr lang="en-IE" sz="2300" dirty="0"/>
              <a:t>Felt heard, supported, and understood</a:t>
            </a:r>
          </a:p>
          <a:p>
            <a:pPr marL="285750" indent="-285750">
              <a:buFont typeface="Arial" panose="020B0604020202020204" pitchFamily="34" charset="0"/>
              <a:buChar char="•"/>
            </a:pPr>
            <a:r>
              <a:rPr lang="en-IE" sz="2300" b="1" dirty="0"/>
              <a:t>Opportunity</a:t>
            </a:r>
          </a:p>
          <a:p>
            <a:pPr marL="742950" lvl="1" indent="-285750">
              <a:buFont typeface="Arial" panose="020B0604020202020204" pitchFamily="34" charset="0"/>
              <a:buChar char="•"/>
            </a:pPr>
            <a:r>
              <a:rPr lang="en-IE" sz="2300" dirty="0"/>
              <a:t>Rare opportunity to interact with </a:t>
            </a:r>
            <a:r>
              <a:rPr lang="en-IE" sz="2300" dirty="0" err="1"/>
              <a:t>HoS</a:t>
            </a:r>
            <a:r>
              <a:rPr lang="en-IE" sz="2300" dirty="0"/>
              <a:t> </a:t>
            </a:r>
          </a:p>
          <a:p>
            <a:pPr marL="742950" lvl="1" indent="-285750">
              <a:buFont typeface="Arial" panose="020B0604020202020204" pitchFamily="34" charset="0"/>
              <a:buChar char="•"/>
            </a:pPr>
            <a:r>
              <a:rPr lang="en-IE" sz="2300" dirty="0"/>
              <a:t>Chance to raise issues that are uncomfortable to raise elsewhere</a:t>
            </a:r>
          </a:p>
          <a:p>
            <a:pPr marL="742950" lvl="1" indent="-285750">
              <a:buFont typeface="Arial" panose="020B0604020202020204" pitchFamily="34" charset="0"/>
              <a:buChar char="•"/>
            </a:pPr>
            <a:r>
              <a:rPr lang="en-IE" sz="2300" dirty="0"/>
              <a:t>Express concerns</a:t>
            </a:r>
          </a:p>
          <a:p>
            <a:pPr marL="742950" lvl="1" indent="-285750">
              <a:buFont typeface="Arial" panose="020B0604020202020204" pitchFamily="34" charset="0"/>
              <a:buChar char="•"/>
            </a:pPr>
            <a:r>
              <a:rPr lang="en-IE" sz="2300" dirty="0"/>
              <a:t>Reflection</a:t>
            </a:r>
          </a:p>
          <a:p>
            <a:pPr marL="285750" indent="-285750">
              <a:buFont typeface="Arial" panose="020B0604020202020204" pitchFamily="34" charset="0"/>
              <a:buChar char="•"/>
            </a:pPr>
            <a:r>
              <a:rPr lang="en-IE" sz="2300" b="1" dirty="0"/>
              <a:t>Timing</a:t>
            </a:r>
          </a:p>
          <a:p>
            <a:pPr marL="742950" lvl="1" indent="-285750">
              <a:buFont typeface="Arial" panose="020B0604020202020204" pitchFamily="34" charset="0"/>
              <a:buChar char="•"/>
            </a:pPr>
            <a:r>
              <a:rPr lang="en-IE" sz="2300" dirty="0"/>
              <a:t>Nice to have them altogether within 2 weeks</a:t>
            </a:r>
          </a:p>
          <a:p>
            <a:pPr marL="742950" lvl="1" indent="-285750">
              <a:buFont typeface="Arial" panose="020B0604020202020204" pitchFamily="34" charset="0"/>
              <a:buChar char="•"/>
            </a:pPr>
            <a:r>
              <a:rPr lang="en-IE" sz="2300" dirty="0"/>
              <a:t>30 minutes is a good length</a:t>
            </a:r>
          </a:p>
          <a:p>
            <a:pPr marL="285750" indent="-285750">
              <a:buFont typeface="Arial" panose="020B0604020202020204" pitchFamily="34" charset="0"/>
              <a:buChar char="•"/>
            </a:pPr>
            <a:r>
              <a:rPr lang="en-IE" sz="2300" b="1" dirty="0"/>
              <a:t>Updates</a:t>
            </a:r>
          </a:p>
          <a:p>
            <a:pPr marL="742950" lvl="1" indent="-285750">
              <a:buFont typeface="Arial" panose="020B0604020202020204" pitchFamily="34" charset="0"/>
              <a:buChar char="•"/>
            </a:pPr>
            <a:r>
              <a:rPr lang="en-IE" sz="2300" dirty="0"/>
              <a:t>To hear about updates on the School structure</a:t>
            </a:r>
          </a:p>
          <a:p>
            <a:pPr marL="285750" indent="-285750">
              <a:buFont typeface="Arial" panose="020B0604020202020204" pitchFamily="34" charset="0"/>
              <a:buChar char="•"/>
            </a:pPr>
            <a:r>
              <a:rPr lang="en-IE" sz="2300" b="1" dirty="0" err="1"/>
              <a:t>HoS</a:t>
            </a:r>
            <a:endParaRPr lang="en-IE" sz="2300" b="1" dirty="0"/>
          </a:p>
          <a:p>
            <a:pPr marL="742950" lvl="1" indent="-285750">
              <a:buFont typeface="Arial" panose="020B0604020202020204" pitchFamily="34" charset="0"/>
              <a:buChar char="•"/>
            </a:pPr>
            <a:r>
              <a:rPr lang="en-IE" sz="2300" dirty="0"/>
              <a:t>Open, friendly, took it seriously</a:t>
            </a:r>
          </a:p>
        </p:txBody>
      </p:sp>
    </p:spTree>
    <p:extLst>
      <p:ext uri="{BB962C8B-B14F-4D97-AF65-F5344CB8AC3E}">
        <p14:creationId xmlns:p14="http://schemas.microsoft.com/office/powerpoint/2010/main" val="29048171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85455" y="349934"/>
            <a:ext cx="7500938" cy="575483"/>
          </a:xfrm>
        </p:spPr>
        <p:txBody>
          <a:bodyPr/>
          <a:lstStyle/>
          <a:p>
            <a:r>
              <a:rPr lang="en-IE" sz="2800" dirty="0"/>
              <a:t>Written feedback – Good parts</a:t>
            </a:r>
            <a:endParaRPr lang="en-US" dirty="0"/>
          </a:p>
        </p:txBody>
      </p:sp>
      <p:sp>
        <p:nvSpPr>
          <p:cNvPr id="4" name="TextBox 3">
            <a:extLst>
              <a:ext uri="{FF2B5EF4-FFF2-40B4-BE49-F238E27FC236}">
                <a16:creationId xmlns:a16="http://schemas.microsoft.com/office/drawing/2014/main" id="{75BB807F-775C-16F9-D92C-D975F4E0BD0E}"/>
              </a:ext>
            </a:extLst>
          </p:cNvPr>
          <p:cNvSpPr txBox="1"/>
          <p:nvPr/>
        </p:nvSpPr>
        <p:spPr>
          <a:xfrm>
            <a:off x="341523" y="1012954"/>
            <a:ext cx="8449937" cy="5286062"/>
          </a:xfrm>
          <a:prstGeom prst="rect">
            <a:avLst/>
          </a:prstGeom>
          <a:noFill/>
        </p:spPr>
        <p:txBody>
          <a:bodyPr wrap="square" rtlCol="0">
            <a:spAutoFit/>
          </a:bodyPr>
          <a:lstStyle/>
          <a:p>
            <a:pPr marL="285750" indent="-285750">
              <a:buFont typeface="Arial" panose="020B0604020202020204" pitchFamily="34" charset="0"/>
              <a:buChar char="•"/>
            </a:pPr>
            <a:r>
              <a:rPr lang="en-IE" sz="2250" dirty="0"/>
              <a:t>“It was good opportunity to reflect on role and nice to chat in person.”</a:t>
            </a:r>
          </a:p>
          <a:p>
            <a:pPr marL="285750" indent="-285750">
              <a:buFont typeface="Arial" panose="020B0604020202020204" pitchFamily="34" charset="0"/>
              <a:buChar char="•"/>
            </a:pPr>
            <a:r>
              <a:rPr lang="en-IE" sz="2250" dirty="0"/>
              <a:t>“It was the first time I had had such a conversation with a </a:t>
            </a:r>
            <a:r>
              <a:rPr lang="en-IE" sz="2250" dirty="0" err="1"/>
              <a:t>HoS</a:t>
            </a:r>
            <a:r>
              <a:rPr lang="en-IE" sz="2250" dirty="0"/>
              <a:t> in years.”</a:t>
            </a:r>
          </a:p>
          <a:p>
            <a:pPr marL="285750" indent="-285750">
              <a:buFont typeface="Arial" panose="020B0604020202020204" pitchFamily="34" charset="0"/>
              <a:buChar char="•"/>
            </a:pPr>
            <a:r>
              <a:rPr lang="en-IE" sz="2250" dirty="0"/>
              <a:t>“Great to have dedicated time with </a:t>
            </a:r>
            <a:r>
              <a:rPr lang="en-IE" sz="2250" dirty="0" err="1"/>
              <a:t>HoS</a:t>
            </a:r>
            <a:r>
              <a:rPr lang="en-IE" sz="2250" dirty="0"/>
              <a:t> and discuss research interests, workload and to have the opportunity to present the scope/demands of work involved. Feel there was an understanding of particular challenges faced in different research areas.”</a:t>
            </a:r>
          </a:p>
          <a:p>
            <a:pPr marL="285750" indent="-285750">
              <a:buFont typeface="Arial" panose="020B0604020202020204" pitchFamily="34" charset="0"/>
              <a:buChar char="•"/>
            </a:pPr>
            <a:r>
              <a:rPr lang="en-IE" sz="2250" dirty="0"/>
              <a:t>“Feeling utterly heard and supported by Sven, his approach, and having an opportunity to reflect, request and hopefully implement supports to achieve my goals.”</a:t>
            </a:r>
          </a:p>
          <a:p>
            <a:pPr marL="285750" indent="-285750">
              <a:buFont typeface="Arial" panose="020B0604020202020204" pitchFamily="34" charset="0"/>
              <a:buChar char="•"/>
            </a:pPr>
            <a:r>
              <a:rPr lang="en-IE" sz="2250" dirty="0"/>
              <a:t>“It's a great opportunity to interact with the Head of School and to let them know your concerns. I imagine that it also helps the Head of School a lot in hearing from people who maybe don't feel comfortable or don't want to speak up in the full School meetings.”</a:t>
            </a:r>
          </a:p>
        </p:txBody>
      </p:sp>
    </p:spTree>
    <p:extLst>
      <p:ext uri="{BB962C8B-B14F-4D97-AF65-F5344CB8AC3E}">
        <p14:creationId xmlns:p14="http://schemas.microsoft.com/office/powerpoint/2010/main" val="3449779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675" y="1112704"/>
            <a:ext cx="7301774" cy="1157721"/>
          </a:xfrm>
        </p:spPr>
        <p:txBody>
          <a:bodyPr/>
          <a:lstStyle/>
          <a:p>
            <a:pPr algn="ctr"/>
            <a:r>
              <a:rPr lang="en-US" sz="4000" b="1" dirty="0"/>
              <a:t>Survey from former students on careers</a:t>
            </a:r>
          </a:p>
        </p:txBody>
      </p:sp>
    </p:spTree>
    <p:extLst>
      <p:ext uri="{BB962C8B-B14F-4D97-AF65-F5344CB8AC3E}">
        <p14:creationId xmlns:p14="http://schemas.microsoft.com/office/powerpoint/2010/main" val="3620206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EDI?</a:t>
            </a:r>
          </a:p>
        </p:txBody>
      </p:sp>
      <p:sp>
        <p:nvSpPr>
          <p:cNvPr id="3" name="Text Placeholder 2"/>
          <p:cNvSpPr>
            <a:spLocks noGrp="1"/>
          </p:cNvSpPr>
          <p:nvPr>
            <p:ph type="body" sz="quarter" idx="10"/>
          </p:nvPr>
        </p:nvSpPr>
        <p:spPr>
          <a:xfrm>
            <a:off x="828675" y="1660941"/>
            <a:ext cx="7500938" cy="4040188"/>
          </a:xfrm>
        </p:spPr>
        <p:txBody>
          <a:bodyPr/>
          <a:lstStyle/>
          <a:p>
            <a:pPr marL="342900" indent="-342900">
              <a:buFont typeface="Arial"/>
              <a:buChar char="•"/>
            </a:pPr>
            <a:r>
              <a:rPr lang="en-US" sz="2800" b="0" dirty="0"/>
              <a:t>“</a:t>
            </a:r>
            <a:r>
              <a:rPr lang="en-IE" sz="2800" b="0" dirty="0"/>
              <a:t>We are committed to creating an inclusive, diverse, and pluralist College community and a positive environment in which all can participate, and all are recognised fully for their contributions. We are committed on all equality grounds to protecting staff and students from discrimination and to ensuring that diversity is promoted and celebrated.”</a:t>
            </a:r>
            <a:endParaRPr lang="en-US" sz="2800" b="0" dirty="0"/>
          </a:p>
          <a:p>
            <a:pPr marL="342900" indent="-342900">
              <a:buFont typeface="Arial"/>
              <a:buChar char="•"/>
            </a:pPr>
            <a:endParaRPr lang="en-US" sz="2800" dirty="0"/>
          </a:p>
          <a:p>
            <a:pPr marL="342900" indent="-342900">
              <a:buFont typeface="Arial"/>
              <a:buChar char="•"/>
            </a:pPr>
            <a:endParaRPr lang="en-US" dirty="0"/>
          </a:p>
        </p:txBody>
      </p:sp>
    </p:spTree>
    <p:extLst>
      <p:ext uri="{BB962C8B-B14F-4D97-AF65-F5344CB8AC3E}">
        <p14:creationId xmlns:p14="http://schemas.microsoft.com/office/powerpoint/2010/main" val="31078561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79B5A81D-2A3D-9F82-678A-772F21F5CEF5}"/>
              </a:ext>
            </a:extLst>
          </p:cNvPr>
          <p:cNvPicPr>
            <a:picLocks noChangeAspect="1"/>
          </p:cNvPicPr>
          <p:nvPr/>
        </p:nvPicPr>
        <p:blipFill>
          <a:blip r:embed="rId3"/>
          <a:stretch>
            <a:fillRect/>
          </a:stretch>
        </p:blipFill>
        <p:spPr>
          <a:xfrm>
            <a:off x="0" y="393735"/>
            <a:ext cx="9144000" cy="5647564"/>
          </a:xfrm>
          <a:prstGeom prst="rect">
            <a:avLst/>
          </a:prstGeom>
        </p:spPr>
      </p:pic>
      <p:sp>
        <p:nvSpPr>
          <p:cNvPr id="13" name="TextBox 12">
            <a:extLst>
              <a:ext uri="{FF2B5EF4-FFF2-40B4-BE49-F238E27FC236}">
                <a16:creationId xmlns:a16="http://schemas.microsoft.com/office/drawing/2014/main" id="{B7C76BCE-CB77-532C-E7CF-57193C4AC184}"/>
              </a:ext>
            </a:extLst>
          </p:cNvPr>
          <p:cNvSpPr txBox="1"/>
          <p:nvPr/>
        </p:nvSpPr>
        <p:spPr>
          <a:xfrm>
            <a:off x="228600" y="0"/>
            <a:ext cx="2914650" cy="369332"/>
          </a:xfrm>
          <a:prstGeom prst="rect">
            <a:avLst/>
          </a:prstGeom>
          <a:noFill/>
        </p:spPr>
        <p:txBody>
          <a:bodyPr wrap="square" rtlCol="0">
            <a:spAutoFit/>
          </a:bodyPr>
          <a:lstStyle/>
          <a:p>
            <a:r>
              <a:rPr lang="en-IE" dirty="0"/>
              <a:t>All PGs</a:t>
            </a:r>
          </a:p>
        </p:txBody>
      </p:sp>
    </p:spTree>
    <p:extLst>
      <p:ext uri="{BB962C8B-B14F-4D97-AF65-F5344CB8AC3E}">
        <p14:creationId xmlns:p14="http://schemas.microsoft.com/office/powerpoint/2010/main" val="4286416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340399-70A0-6F8B-181A-AE7105F52C05}"/>
              </a:ext>
            </a:extLst>
          </p:cNvPr>
          <p:cNvSpPr txBox="1"/>
          <p:nvPr/>
        </p:nvSpPr>
        <p:spPr>
          <a:xfrm>
            <a:off x="228600" y="0"/>
            <a:ext cx="2914650" cy="369332"/>
          </a:xfrm>
          <a:prstGeom prst="rect">
            <a:avLst/>
          </a:prstGeom>
          <a:noFill/>
        </p:spPr>
        <p:txBody>
          <a:bodyPr wrap="square" rtlCol="0">
            <a:spAutoFit/>
          </a:bodyPr>
          <a:lstStyle/>
          <a:p>
            <a:r>
              <a:rPr lang="en-IE" dirty="0"/>
              <a:t>Female PGs</a:t>
            </a:r>
          </a:p>
        </p:txBody>
      </p:sp>
      <p:pic>
        <p:nvPicPr>
          <p:cNvPr id="4" name="Picture 3">
            <a:extLst>
              <a:ext uri="{FF2B5EF4-FFF2-40B4-BE49-F238E27FC236}">
                <a16:creationId xmlns:a16="http://schemas.microsoft.com/office/drawing/2014/main" id="{DEC9CAF7-47FA-8894-9E7E-100046938D6A}"/>
              </a:ext>
            </a:extLst>
          </p:cNvPr>
          <p:cNvPicPr>
            <a:picLocks noChangeAspect="1"/>
          </p:cNvPicPr>
          <p:nvPr/>
        </p:nvPicPr>
        <p:blipFill>
          <a:blip r:embed="rId3"/>
          <a:stretch>
            <a:fillRect/>
          </a:stretch>
        </p:blipFill>
        <p:spPr>
          <a:xfrm>
            <a:off x="508635" y="1842750"/>
            <a:ext cx="8126730" cy="4860948"/>
          </a:xfrm>
          <a:prstGeom prst="rect">
            <a:avLst/>
          </a:prstGeom>
        </p:spPr>
      </p:pic>
      <p:pic>
        <p:nvPicPr>
          <p:cNvPr id="6" name="Picture 5">
            <a:extLst>
              <a:ext uri="{FF2B5EF4-FFF2-40B4-BE49-F238E27FC236}">
                <a16:creationId xmlns:a16="http://schemas.microsoft.com/office/drawing/2014/main" id="{AC2117BC-67F4-B431-FF8D-F021B9C4E60D}"/>
              </a:ext>
            </a:extLst>
          </p:cNvPr>
          <p:cNvPicPr>
            <a:picLocks noChangeAspect="1"/>
          </p:cNvPicPr>
          <p:nvPr/>
        </p:nvPicPr>
        <p:blipFill>
          <a:blip r:embed="rId4"/>
          <a:stretch>
            <a:fillRect/>
          </a:stretch>
        </p:blipFill>
        <p:spPr>
          <a:xfrm>
            <a:off x="228600" y="382103"/>
            <a:ext cx="8879198" cy="1460647"/>
          </a:xfrm>
          <a:prstGeom prst="rect">
            <a:avLst/>
          </a:prstGeom>
        </p:spPr>
      </p:pic>
    </p:spTree>
    <p:extLst>
      <p:ext uri="{BB962C8B-B14F-4D97-AF65-F5344CB8AC3E}">
        <p14:creationId xmlns:p14="http://schemas.microsoft.com/office/powerpoint/2010/main" val="19224661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340399-70A0-6F8B-181A-AE7105F52C05}"/>
              </a:ext>
            </a:extLst>
          </p:cNvPr>
          <p:cNvSpPr txBox="1"/>
          <p:nvPr/>
        </p:nvSpPr>
        <p:spPr>
          <a:xfrm>
            <a:off x="228600" y="0"/>
            <a:ext cx="2914650" cy="369332"/>
          </a:xfrm>
          <a:prstGeom prst="rect">
            <a:avLst/>
          </a:prstGeom>
          <a:noFill/>
        </p:spPr>
        <p:txBody>
          <a:bodyPr wrap="square" rtlCol="0">
            <a:spAutoFit/>
          </a:bodyPr>
          <a:lstStyle/>
          <a:p>
            <a:r>
              <a:rPr lang="en-IE" dirty="0"/>
              <a:t>Male PGs</a:t>
            </a:r>
          </a:p>
        </p:txBody>
      </p:sp>
      <p:pic>
        <p:nvPicPr>
          <p:cNvPr id="6" name="Picture 5">
            <a:extLst>
              <a:ext uri="{FF2B5EF4-FFF2-40B4-BE49-F238E27FC236}">
                <a16:creationId xmlns:a16="http://schemas.microsoft.com/office/drawing/2014/main" id="{AC2117BC-67F4-B431-FF8D-F021B9C4E60D}"/>
              </a:ext>
            </a:extLst>
          </p:cNvPr>
          <p:cNvPicPr>
            <a:picLocks noChangeAspect="1"/>
          </p:cNvPicPr>
          <p:nvPr/>
        </p:nvPicPr>
        <p:blipFill>
          <a:blip r:embed="rId3"/>
          <a:stretch>
            <a:fillRect/>
          </a:stretch>
        </p:blipFill>
        <p:spPr>
          <a:xfrm>
            <a:off x="228600" y="382103"/>
            <a:ext cx="8879198" cy="1460647"/>
          </a:xfrm>
          <a:prstGeom prst="rect">
            <a:avLst/>
          </a:prstGeom>
        </p:spPr>
      </p:pic>
      <p:pic>
        <p:nvPicPr>
          <p:cNvPr id="3" name="Picture 2">
            <a:extLst>
              <a:ext uri="{FF2B5EF4-FFF2-40B4-BE49-F238E27FC236}">
                <a16:creationId xmlns:a16="http://schemas.microsoft.com/office/drawing/2014/main" id="{1E9C42F7-3B3E-29E1-D011-0D952DF2F16F}"/>
              </a:ext>
            </a:extLst>
          </p:cNvPr>
          <p:cNvPicPr>
            <a:picLocks noChangeAspect="1"/>
          </p:cNvPicPr>
          <p:nvPr/>
        </p:nvPicPr>
        <p:blipFill>
          <a:blip r:embed="rId4"/>
          <a:stretch>
            <a:fillRect/>
          </a:stretch>
        </p:blipFill>
        <p:spPr>
          <a:xfrm>
            <a:off x="696749" y="1866951"/>
            <a:ext cx="7750501" cy="4635910"/>
          </a:xfrm>
          <a:prstGeom prst="rect">
            <a:avLst/>
          </a:prstGeom>
        </p:spPr>
      </p:pic>
    </p:spTree>
    <p:extLst>
      <p:ext uri="{BB962C8B-B14F-4D97-AF65-F5344CB8AC3E}">
        <p14:creationId xmlns:p14="http://schemas.microsoft.com/office/powerpoint/2010/main" val="31847991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340399-70A0-6F8B-181A-AE7105F52C05}"/>
              </a:ext>
            </a:extLst>
          </p:cNvPr>
          <p:cNvSpPr txBox="1"/>
          <p:nvPr/>
        </p:nvSpPr>
        <p:spPr>
          <a:xfrm>
            <a:off x="228600" y="0"/>
            <a:ext cx="2914650" cy="369332"/>
          </a:xfrm>
          <a:prstGeom prst="rect">
            <a:avLst/>
          </a:prstGeom>
          <a:noFill/>
        </p:spPr>
        <p:txBody>
          <a:bodyPr wrap="square" rtlCol="0">
            <a:spAutoFit/>
          </a:bodyPr>
          <a:lstStyle/>
          <a:p>
            <a:r>
              <a:rPr lang="en-IE" dirty="0"/>
              <a:t>All UGs</a:t>
            </a:r>
          </a:p>
        </p:txBody>
      </p:sp>
      <p:pic>
        <p:nvPicPr>
          <p:cNvPr id="4" name="Picture 3">
            <a:extLst>
              <a:ext uri="{FF2B5EF4-FFF2-40B4-BE49-F238E27FC236}">
                <a16:creationId xmlns:a16="http://schemas.microsoft.com/office/drawing/2014/main" id="{3B061BFA-DAE6-4CBA-085B-C9329BBE91A2}"/>
              </a:ext>
            </a:extLst>
          </p:cNvPr>
          <p:cNvPicPr>
            <a:picLocks noChangeAspect="1"/>
          </p:cNvPicPr>
          <p:nvPr/>
        </p:nvPicPr>
        <p:blipFill>
          <a:blip r:embed="rId3"/>
          <a:stretch>
            <a:fillRect/>
          </a:stretch>
        </p:blipFill>
        <p:spPr>
          <a:xfrm>
            <a:off x="531495" y="369694"/>
            <a:ext cx="8081010" cy="6118611"/>
          </a:xfrm>
          <a:prstGeom prst="rect">
            <a:avLst/>
          </a:prstGeom>
        </p:spPr>
      </p:pic>
    </p:spTree>
    <p:extLst>
      <p:ext uri="{BB962C8B-B14F-4D97-AF65-F5344CB8AC3E}">
        <p14:creationId xmlns:p14="http://schemas.microsoft.com/office/powerpoint/2010/main" val="1480146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68630" y="571500"/>
            <a:ext cx="8206740" cy="5257800"/>
          </a:xfrm>
        </p:spPr>
        <p:txBody>
          <a:bodyPr/>
          <a:lstStyle/>
          <a:p>
            <a:r>
              <a:rPr lang="en-US" sz="3200" dirty="0"/>
              <a:t>What do you think are the biggest / most important EDI activities and actions? That is, what should we be focused on, in terms of:</a:t>
            </a:r>
          </a:p>
          <a:p>
            <a:pPr marL="342900" indent="-342900">
              <a:buFont typeface="Arial" panose="020B0604020202020204" pitchFamily="34" charset="0"/>
              <a:buChar char="•"/>
            </a:pPr>
            <a:r>
              <a:rPr lang="en-US" sz="2800" b="0" dirty="0"/>
              <a:t>School culture</a:t>
            </a:r>
          </a:p>
          <a:p>
            <a:pPr marL="342900" indent="-342900">
              <a:buFont typeface="Arial" panose="020B0604020202020204" pitchFamily="34" charset="0"/>
              <a:buChar char="•"/>
            </a:pPr>
            <a:r>
              <a:rPr lang="en-US" sz="2800" b="0" dirty="0"/>
              <a:t>Staff recruitment, development, and progression</a:t>
            </a:r>
          </a:p>
          <a:p>
            <a:pPr marL="342900" indent="-342900">
              <a:buFont typeface="Arial" panose="020B0604020202020204" pitchFamily="34" charset="0"/>
              <a:buChar char="•"/>
            </a:pPr>
            <a:r>
              <a:rPr lang="en-US" sz="2800" b="0" dirty="0"/>
              <a:t>Student recruitment and support</a:t>
            </a:r>
          </a:p>
          <a:p>
            <a:pPr marL="342900" indent="-342900">
              <a:buFont typeface="Arial" panose="020B0604020202020204" pitchFamily="34" charset="0"/>
              <a:buChar char="•"/>
            </a:pPr>
            <a:r>
              <a:rPr lang="en-US" sz="2800" b="0" dirty="0"/>
              <a:t>Governance, policies, and data</a:t>
            </a:r>
          </a:p>
          <a:p>
            <a:pPr marL="342900" indent="-342900">
              <a:buFont typeface="Arial" panose="020B0604020202020204" pitchFamily="34" charset="0"/>
              <a:buChar char="•"/>
            </a:pPr>
            <a:r>
              <a:rPr lang="en-US" sz="2800" b="0" dirty="0"/>
              <a:t>Communications and marketing</a:t>
            </a:r>
          </a:p>
        </p:txBody>
      </p:sp>
    </p:spTree>
    <p:extLst>
      <p:ext uri="{BB962C8B-B14F-4D97-AF65-F5344CB8AC3E}">
        <p14:creationId xmlns:p14="http://schemas.microsoft.com/office/powerpoint/2010/main" val="1499703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674" y="360000"/>
            <a:ext cx="7500939" cy="561600"/>
          </a:xfrm>
        </p:spPr>
        <p:txBody>
          <a:bodyPr anchor="b">
            <a:normAutofit/>
          </a:bodyPr>
          <a:lstStyle/>
          <a:p>
            <a:r>
              <a:rPr lang="en-US" dirty="0"/>
              <a:t>Who are we?</a:t>
            </a:r>
          </a:p>
        </p:txBody>
      </p:sp>
      <p:sp>
        <p:nvSpPr>
          <p:cNvPr id="3" name="Text Placeholder 2"/>
          <p:cNvSpPr>
            <a:spLocks noGrp="1"/>
          </p:cNvSpPr>
          <p:nvPr>
            <p:ph sz="half" idx="2"/>
          </p:nvPr>
        </p:nvSpPr>
        <p:spPr>
          <a:xfrm>
            <a:off x="4648200" y="1673352"/>
            <a:ext cx="4038600" cy="4718304"/>
          </a:xfrm>
        </p:spPr>
        <p:txBody>
          <a:bodyPr>
            <a:normAutofit/>
          </a:bodyPr>
          <a:lstStyle/>
          <a:p>
            <a:pPr marL="342900" indent="-342900">
              <a:buFont typeface="Arial"/>
              <a:buChar char="•"/>
            </a:pPr>
            <a:endParaRPr lang="en-US"/>
          </a:p>
          <a:p>
            <a:pPr marL="342900" indent="-342900">
              <a:buFont typeface="Arial"/>
              <a:buChar char="•"/>
            </a:pPr>
            <a:endParaRPr lang="en-US" dirty="0"/>
          </a:p>
        </p:txBody>
      </p:sp>
      <p:graphicFrame>
        <p:nvGraphicFramePr>
          <p:cNvPr id="4" name="Table 3">
            <a:extLst>
              <a:ext uri="{FF2B5EF4-FFF2-40B4-BE49-F238E27FC236}">
                <a16:creationId xmlns:a16="http://schemas.microsoft.com/office/drawing/2014/main" id="{E39AEC9C-2EB8-5664-8B95-AA186A3A3BCD}"/>
              </a:ext>
            </a:extLst>
          </p:cNvPr>
          <p:cNvGraphicFramePr>
            <a:graphicFrameLocks noGrp="1"/>
          </p:cNvGraphicFramePr>
          <p:nvPr>
            <p:extLst>
              <p:ext uri="{D42A27DB-BD31-4B8C-83A1-F6EECF244321}">
                <p14:modId xmlns:p14="http://schemas.microsoft.com/office/powerpoint/2010/main" val="2315203024"/>
              </p:ext>
            </p:extLst>
          </p:nvPr>
        </p:nvGraphicFramePr>
        <p:xfrm>
          <a:off x="160020" y="1338450"/>
          <a:ext cx="8823960" cy="3467325"/>
        </p:xfrm>
        <a:graphic>
          <a:graphicData uri="http://schemas.openxmlformats.org/drawingml/2006/table">
            <a:tbl>
              <a:tblPr firstRow="1" firstCol="1" bandRow="1"/>
              <a:tblGrid>
                <a:gridCol w="3340167">
                  <a:extLst>
                    <a:ext uri="{9D8B030D-6E8A-4147-A177-3AD203B41FA5}">
                      <a16:colId xmlns:a16="http://schemas.microsoft.com/office/drawing/2014/main" val="2186794258"/>
                    </a:ext>
                  </a:extLst>
                </a:gridCol>
                <a:gridCol w="1868529">
                  <a:extLst>
                    <a:ext uri="{9D8B030D-6E8A-4147-A177-3AD203B41FA5}">
                      <a16:colId xmlns:a16="http://schemas.microsoft.com/office/drawing/2014/main" val="1762969949"/>
                    </a:ext>
                  </a:extLst>
                </a:gridCol>
                <a:gridCol w="3615264">
                  <a:extLst>
                    <a:ext uri="{9D8B030D-6E8A-4147-A177-3AD203B41FA5}">
                      <a16:colId xmlns:a16="http://schemas.microsoft.com/office/drawing/2014/main" val="2965093046"/>
                    </a:ext>
                  </a:extLst>
                </a:gridCol>
              </a:tblGrid>
              <a:tr h="380108">
                <a:tc>
                  <a:txBody>
                    <a:bodyPr/>
                    <a:lstStyle/>
                    <a:p>
                      <a:pPr algn="l" fontAlgn="t">
                        <a:lnSpc>
                          <a:spcPct val="107000"/>
                        </a:lnSpc>
                        <a:spcBef>
                          <a:spcPts val="0"/>
                        </a:spcBef>
                        <a:spcAft>
                          <a:spcPts val="800"/>
                        </a:spcAft>
                      </a:pPr>
                      <a:r>
                        <a:rPr lang="en-IE" sz="2000" b="1" i="0" u="none" strike="noStrike" dirty="0">
                          <a:effectLst/>
                          <a:latin typeface="Calibri" panose="020F0502020204030204" pitchFamily="34" charset="0"/>
                          <a:ea typeface="Calibri" panose="020F0502020204030204" pitchFamily="34" charset="0"/>
                          <a:cs typeface="Times New Roman" panose="02020603050405020304" pitchFamily="18" charset="0"/>
                        </a:rPr>
                        <a:t>Working group</a:t>
                      </a:r>
                      <a:endParaRPr lang="en-IE" sz="2000" b="0" i="0" u="none" strike="noStrike" dirty="0">
                        <a:effectLst/>
                        <a:latin typeface="Arial" panose="020B0604020202020204" pitchFamily="34" charset="0"/>
                      </a:endParaRPr>
                    </a:p>
                  </a:txBody>
                  <a:tcPr marL="52808" marR="52808" marT="733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l" fontAlgn="t">
                        <a:lnSpc>
                          <a:spcPct val="107000"/>
                        </a:lnSpc>
                        <a:spcBef>
                          <a:spcPts val="0"/>
                        </a:spcBef>
                        <a:spcAft>
                          <a:spcPts val="800"/>
                        </a:spcAft>
                      </a:pPr>
                      <a:r>
                        <a:rPr lang="en-IE" sz="2000" b="1" i="0" u="none" strike="noStrike" dirty="0">
                          <a:effectLst/>
                          <a:latin typeface="Calibri" panose="020F0502020204030204" pitchFamily="34" charset="0"/>
                          <a:ea typeface="Calibri" panose="020F0502020204030204" pitchFamily="34" charset="0"/>
                          <a:cs typeface="Times New Roman" panose="02020603050405020304" pitchFamily="18" charset="0"/>
                        </a:rPr>
                        <a:t>Lead</a:t>
                      </a:r>
                      <a:endParaRPr lang="en-IE" sz="2000" b="0" i="0" u="none" strike="noStrike" dirty="0">
                        <a:effectLst/>
                        <a:latin typeface="Arial" panose="020B0604020202020204" pitchFamily="34" charset="0"/>
                      </a:endParaRPr>
                    </a:p>
                  </a:txBody>
                  <a:tcPr marL="52808" marR="52808" marT="733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l" fontAlgn="t">
                        <a:lnSpc>
                          <a:spcPct val="107000"/>
                        </a:lnSpc>
                        <a:spcBef>
                          <a:spcPts val="0"/>
                        </a:spcBef>
                        <a:spcAft>
                          <a:spcPts val="800"/>
                        </a:spcAft>
                      </a:pPr>
                      <a:r>
                        <a:rPr lang="en-IE" sz="2000" b="1" i="0" u="none" strike="noStrike" dirty="0">
                          <a:effectLst/>
                          <a:latin typeface="Calibri" panose="020F0502020204030204" pitchFamily="34" charset="0"/>
                          <a:ea typeface="Calibri" panose="020F0502020204030204" pitchFamily="34" charset="0"/>
                          <a:cs typeface="Times New Roman" panose="02020603050405020304" pitchFamily="18" charset="0"/>
                        </a:rPr>
                        <a:t>Members</a:t>
                      </a:r>
                      <a:endParaRPr lang="en-IE" sz="2000" b="0" i="0" u="none" strike="noStrike" dirty="0">
                        <a:effectLst/>
                        <a:latin typeface="Arial" panose="020B0604020202020204" pitchFamily="34" charset="0"/>
                      </a:endParaRPr>
                    </a:p>
                  </a:txBody>
                  <a:tcPr marL="52808" marR="52808" marT="733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25447963"/>
                  </a:ext>
                </a:extLst>
              </a:tr>
              <a:tr h="380108">
                <a:tc>
                  <a:txBody>
                    <a:bodyPr/>
                    <a:lstStyle/>
                    <a:p>
                      <a:pPr algn="l" fontAlgn="t">
                        <a:lnSpc>
                          <a:spcPct val="107000"/>
                        </a:lnSpc>
                        <a:spcBef>
                          <a:spcPts val="0"/>
                        </a:spcBef>
                        <a:spcAft>
                          <a:spcPts val="800"/>
                        </a:spcAft>
                      </a:pPr>
                      <a:r>
                        <a:rPr lang="en-IE" sz="2000" b="0" i="0" u="none" strike="noStrike">
                          <a:effectLst/>
                          <a:latin typeface="Calibri" panose="020F0502020204030204" pitchFamily="34" charset="0"/>
                          <a:ea typeface="Calibri" panose="020F0502020204030204" pitchFamily="34" charset="0"/>
                          <a:cs typeface="Times New Roman" panose="02020603050405020304" pitchFamily="18" charset="0"/>
                        </a:rPr>
                        <a:t>Culture</a:t>
                      </a:r>
                      <a:endParaRPr lang="en-IE" sz="2000" b="0" i="0" u="none" strike="noStrike">
                        <a:effectLst/>
                        <a:latin typeface="Arial" panose="020B0604020202020204" pitchFamily="34" charset="0"/>
                      </a:endParaRPr>
                    </a:p>
                  </a:txBody>
                  <a:tcPr marL="52808" marR="52808" marT="733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07000"/>
                        </a:lnSpc>
                        <a:spcBef>
                          <a:spcPts val="0"/>
                        </a:spcBef>
                        <a:spcAft>
                          <a:spcPts val="800"/>
                        </a:spcAft>
                      </a:pPr>
                      <a:r>
                        <a:rPr lang="en-IE" sz="2000" b="0" i="0" u="none" strike="noStrike">
                          <a:effectLst/>
                          <a:latin typeface="Calibri" panose="020F0502020204030204" pitchFamily="34" charset="0"/>
                          <a:ea typeface="Calibri" panose="020F0502020204030204" pitchFamily="34" charset="0"/>
                          <a:cs typeface="Times New Roman" panose="02020603050405020304" pitchFamily="18" charset="0"/>
                        </a:rPr>
                        <a:t>Adele Grazi</a:t>
                      </a:r>
                      <a:endParaRPr lang="en-IE" sz="2000" b="0" i="0" u="none" strike="noStrike">
                        <a:effectLst/>
                        <a:latin typeface="Arial" panose="020B0604020202020204" pitchFamily="34" charset="0"/>
                      </a:endParaRPr>
                    </a:p>
                  </a:txBody>
                  <a:tcPr marL="52808" marR="52808" marT="733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07000"/>
                        </a:lnSpc>
                        <a:spcBef>
                          <a:spcPts val="0"/>
                        </a:spcBef>
                        <a:spcAft>
                          <a:spcPts val="800"/>
                        </a:spcAft>
                      </a:pPr>
                      <a:r>
                        <a:rPr lang="en-IE" sz="2000" b="0" i="0" u="none" strike="noStrike">
                          <a:effectLst/>
                          <a:latin typeface="Calibri" panose="020F0502020204030204" pitchFamily="34" charset="0"/>
                          <a:ea typeface="Calibri" panose="020F0502020204030204" pitchFamily="34" charset="0"/>
                          <a:cs typeface="Times New Roman" panose="02020603050405020304" pitchFamily="18" charset="0"/>
                        </a:rPr>
                        <a:t>Hana Tuite, Meg Ryan</a:t>
                      </a:r>
                      <a:endParaRPr lang="en-IE" sz="2000" b="0" i="0" u="none" strike="noStrike">
                        <a:effectLst/>
                        <a:latin typeface="Arial" panose="020B0604020202020204" pitchFamily="34" charset="0"/>
                      </a:endParaRPr>
                    </a:p>
                  </a:txBody>
                  <a:tcPr marL="52808" marR="52808" marT="733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0384450"/>
                  </a:ext>
                </a:extLst>
              </a:tr>
              <a:tr h="682501">
                <a:tc>
                  <a:txBody>
                    <a:bodyPr/>
                    <a:lstStyle/>
                    <a:p>
                      <a:pPr algn="l" fontAlgn="t">
                        <a:lnSpc>
                          <a:spcPct val="107000"/>
                        </a:lnSpc>
                        <a:spcBef>
                          <a:spcPts val="0"/>
                        </a:spcBef>
                        <a:spcAft>
                          <a:spcPts val="800"/>
                        </a:spcAft>
                      </a:pPr>
                      <a:r>
                        <a:rPr lang="en-IE" sz="2000" b="0" i="0" u="none" strike="noStrike">
                          <a:effectLst/>
                          <a:latin typeface="Calibri" panose="020F0502020204030204" pitchFamily="34" charset="0"/>
                          <a:ea typeface="Calibri" panose="020F0502020204030204" pitchFamily="34" charset="0"/>
                          <a:cs typeface="Times New Roman" panose="02020603050405020304" pitchFamily="18" charset="0"/>
                        </a:rPr>
                        <a:t>Staff Recruitment, Development, and Progression</a:t>
                      </a:r>
                      <a:endParaRPr lang="en-IE" sz="2000" b="0" i="0" u="none" strike="noStrike">
                        <a:effectLst/>
                        <a:latin typeface="Arial" panose="020B0604020202020204" pitchFamily="34" charset="0"/>
                      </a:endParaRPr>
                    </a:p>
                  </a:txBody>
                  <a:tcPr marL="52808" marR="52808" marT="733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07000"/>
                        </a:lnSpc>
                        <a:spcBef>
                          <a:spcPts val="0"/>
                        </a:spcBef>
                        <a:spcAft>
                          <a:spcPts val="800"/>
                        </a:spcAft>
                      </a:pPr>
                      <a:r>
                        <a:rPr lang="en-IE" sz="2000" b="0" i="0" u="none" strike="noStrike">
                          <a:effectLst/>
                          <a:latin typeface="Calibri" panose="020F0502020204030204" pitchFamily="34" charset="0"/>
                          <a:ea typeface="Calibri" panose="020F0502020204030204" pitchFamily="34" charset="0"/>
                          <a:cs typeface="Times New Roman" panose="02020603050405020304" pitchFamily="18" charset="0"/>
                        </a:rPr>
                        <a:t>Redmond O’Connell</a:t>
                      </a:r>
                      <a:endParaRPr lang="en-IE" sz="2000" b="0" i="0" u="none" strike="noStrike">
                        <a:effectLst/>
                        <a:latin typeface="Arial" panose="020B0604020202020204" pitchFamily="34" charset="0"/>
                      </a:endParaRPr>
                    </a:p>
                  </a:txBody>
                  <a:tcPr marL="52808" marR="52808" marT="733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07000"/>
                        </a:lnSpc>
                        <a:spcBef>
                          <a:spcPts val="0"/>
                        </a:spcBef>
                        <a:spcAft>
                          <a:spcPts val="800"/>
                        </a:spcAft>
                      </a:pPr>
                      <a:r>
                        <a:rPr lang="en-IE" sz="2000" b="0" i="0" u="none" strike="noStrike">
                          <a:effectLst/>
                          <a:latin typeface="Calibri" panose="020F0502020204030204" pitchFamily="34" charset="0"/>
                          <a:ea typeface="Calibri" panose="020F0502020204030204" pitchFamily="34" charset="0"/>
                          <a:cs typeface="Times New Roman" panose="02020603050405020304" pitchFamily="18" charset="0"/>
                        </a:rPr>
                        <a:t>Ruth Byrne, Barbara Hannigan, Sonia Bishop, Lorraine Ivers</a:t>
                      </a:r>
                      <a:endParaRPr lang="en-IE" sz="2000" b="0" i="0" u="none" strike="noStrike">
                        <a:effectLst/>
                        <a:latin typeface="Arial" panose="020B0604020202020204" pitchFamily="34" charset="0"/>
                      </a:endParaRPr>
                    </a:p>
                  </a:txBody>
                  <a:tcPr marL="52808" marR="52808" marT="733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7228529"/>
                  </a:ext>
                </a:extLst>
              </a:tr>
              <a:tr h="682501">
                <a:tc>
                  <a:txBody>
                    <a:bodyPr/>
                    <a:lstStyle/>
                    <a:p>
                      <a:pPr algn="l" fontAlgn="t">
                        <a:lnSpc>
                          <a:spcPct val="107000"/>
                        </a:lnSpc>
                        <a:spcBef>
                          <a:spcPts val="0"/>
                        </a:spcBef>
                        <a:spcAft>
                          <a:spcPts val="800"/>
                        </a:spcAft>
                      </a:pPr>
                      <a:r>
                        <a:rPr lang="en-IE" sz="2000" b="0" i="0" u="none" strike="noStrike">
                          <a:effectLst/>
                          <a:latin typeface="Calibri" panose="020F0502020204030204" pitchFamily="34" charset="0"/>
                          <a:ea typeface="Calibri" panose="020F0502020204030204" pitchFamily="34" charset="0"/>
                          <a:cs typeface="Times New Roman" panose="02020603050405020304" pitchFamily="18" charset="0"/>
                        </a:rPr>
                        <a:t>Student Recruitment and Support</a:t>
                      </a:r>
                      <a:endParaRPr lang="en-IE" sz="2000" b="0" i="0" u="none" strike="noStrike">
                        <a:effectLst/>
                        <a:latin typeface="Arial" panose="020B0604020202020204" pitchFamily="34" charset="0"/>
                      </a:endParaRPr>
                    </a:p>
                  </a:txBody>
                  <a:tcPr marL="52808" marR="52808" marT="733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07000"/>
                        </a:lnSpc>
                        <a:spcBef>
                          <a:spcPts val="0"/>
                        </a:spcBef>
                        <a:spcAft>
                          <a:spcPts val="800"/>
                        </a:spcAft>
                      </a:pPr>
                      <a:r>
                        <a:rPr lang="en-IE" sz="2000" b="0" i="0" u="none" strike="noStrike">
                          <a:effectLst/>
                          <a:latin typeface="Calibri" panose="020F0502020204030204" pitchFamily="34" charset="0"/>
                          <a:ea typeface="Calibri" panose="020F0502020204030204" pitchFamily="34" charset="0"/>
                          <a:cs typeface="Times New Roman" panose="02020603050405020304" pitchFamily="18" charset="0"/>
                        </a:rPr>
                        <a:t>Lorraine Swords</a:t>
                      </a:r>
                      <a:endParaRPr lang="en-IE" sz="2000" b="0" i="0" u="none" strike="noStrike">
                        <a:effectLst/>
                        <a:latin typeface="Arial" panose="020B0604020202020204" pitchFamily="34" charset="0"/>
                      </a:endParaRPr>
                    </a:p>
                  </a:txBody>
                  <a:tcPr marL="52808" marR="52808" marT="733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07000"/>
                        </a:lnSpc>
                        <a:spcBef>
                          <a:spcPts val="0"/>
                        </a:spcBef>
                        <a:spcAft>
                          <a:spcPts val="800"/>
                        </a:spcAft>
                      </a:pPr>
                      <a:r>
                        <a:rPr lang="en-IE" sz="2000" b="0" i="0" u="none" strike="noStrike">
                          <a:effectLst/>
                          <a:latin typeface="Calibri" panose="020F0502020204030204" pitchFamily="34" charset="0"/>
                          <a:ea typeface="Calibri" panose="020F0502020204030204" pitchFamily="34" charset="0"/>
                          <a:cs typeface="Times New Roman" panose="02020603050405020304" pitchFamily="18" charset="0"/>
                        </a:rPr>
                        <a:t>Fiona Newell, Erin Paullin, Gabriel Byczynski, Alina Cosma</a:t>
                      </a:r>
                      <a:endParaRPr lang="en-IE" sz="2000" b="0" i="0" u="none" strike="noStrike">
                        <a:effectLst/>
                        <a:latin typeface="Arial" panose="020B0604020202020204" pitchFamily="34" charset="0"/>
                      </a:endParaRPr>
                    </a:p>
                  </a:txBody>
                  <a:tcPr marL="52808" marR="52808" marT="733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3457509"/>
                  </a:ext>
                </a:extLst>
              </a:tr>
              <a:tr h="682501">
                <a:tc>
                  <a:txBody>
                    <a:bodyPr/>
                    <a:lstStyle/>
                    <a:p>
                      <a:pPr algn="l" fontAlgn="t">
                        <a:lnSpc>
                          <a:spcPct val="107000"/>
                        </a:lnSpc>
                        <a:spcBef>
                          <a:spcPts val="0"/>
                        </a:spcBef>
                        <a:spcAft>
                          <a:spcPts val="800"/>
                        </a:spcAft>
                      </a:pPr>
                      <a:r>
                        <a:rPr lang="en-IE" sz="2000" b="0" i="0" u="none" strike="noStrike">
                          <a:effectLst/>
                          <a:latin typeface="Calibri" panose="020F0502020204030204" pitchFamily="34" charset="0"/>
                          <a:ea typeface="Calibri" panose="020F0502020204030204" pitchFamily="34" charset="0"/>
                          <a:cs typeface="Times New Roman" panose="02020603050405020304" pitchFamily="18" charset="0"/>
                        </a:rPr>
                        <a:t>Governance, Policies, and Data</a:t>
                      </a:r>
                      <a:endParaRPr lang="en-IE" sz="2000" b="0" i="0" u="none" strike="noStrike">
                        <a:effectLst/>
                        <a:latin typeface="Arial" panose="020B0604020202020204" pitchFamily="34" charset="0"/>
                      </a:endParaRPr>
                    </a:p>
                  </a:txBody>
                  <a:tcPr marL="52808" marR="52808" marT="733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07000"/>
                        </a:lnSpc>
                        <a:spcBef>
                          <a:spcPts val="0"/>
                        </a:spcBef>
                        <a:spcAft>
                          <a:spcPts val="800"/>
                        </a:spcAft>
                      </a:pPr>
                      <a:r>
                        <a:rPr lang="en-IE" sz="2000" b="0" i="0" u="none" strike="noStrike">
                          <a:effectLst/>
                          <a:latin typeface="Calibri" panose="020F0502020204030204" pitchFamily="34" charset="0"/>
                          <a:ea typeface="Calibri" panose="020F0502020204030204" pitchFamily="34" charset="0"/>
                          <a:cs typeface="Times New Roman" panose="02020603050405020304" pitchFamily="18" charset="0"/>
                        </a:rPr>
                        <a:t>Clare Kelly &amp; Kristin Hadfield</a:t>
                      </a:r>
                      <a:endParaRPr lang="en-IE" sz="2000" b="0" i="0" u="none" strike="noStrike">
                        <a:effectLst/>
                        <a:latin typeface="Arial" panose="020B0604020202020204" pitchFamily="34" charset="0"/>
                      </a:endParaRPr>
                    </a:p>
                  </a:txBody>
                  <a:tcPr marL="52808" marR="52808" marT="733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07000"/>
                        </a:lnSpc>
                        <a:spcBef>
                          <a:spcPts val="0"/>
                        </a:spcBef>
                        <a:spcAft>
                          <a:spcPts val="800"/>
                        </a:spcAft>
                      </a:pPr>
                      <a:r>
                        <a:rPr lang="en-IE" sz="2000" b="0" i="0" u="none" strike="noStrike">
                          <a:effectLst/>
                          <a:latin typeface="Calibri" panose="020F0502020204030204" pitchFamily="34" charset="0"/>
                          <a:ea typeface="Calibri" panose="020F0502020204030204" pitchFamily="34" charset="0"/>
                          <a:cs typeface="Times New Roman" panose="02020603050405020304" pitchFamily="18" charset="0"/>
                        </a:rPr>
                        <a:t>Aleksandra Hamny, Elena Dell’Utri, David Hevey</a:t>
                      </a:r>
                      <a:endParaRPr lang="en-IE" sz="2000" b="0" i="0" u="none" strike="noStrike">
                        <a:effectLst/>
                        <a:latin typeface="Arial" panose="020B0604020202020204" pitchFamily="34" charset="0"/>
                      </a:endParaRPr>
                    </a:p>
                  </a:txBody>
                  <a:tcPr marL="52808" marR="52808" marT="733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9892036"/>
                  </a:ext>
                </a:extLst>
              </a:tr>
              <a:tr h="380108">
                <a:tc>
                  <a:txBody>
                    <a:bodyPr/>
                    <a:lstStyle/>
                    <a:p>
                      <a:pPr algn="l" fontAlgn="t">
                        <a:lnSpc>
                          <a:spcPct val="107000"/>
                        </a:lnSpc>
                        <a:spcBef>
                          <a:spcPts val="0"/>
                        </a:spcBef>
                        <a:spcAft>
                          <a:spcPts val="800"/>
                        </a:spcAft>
                      </a:pPr>
                      <a:r>
                        <a:rPr lang="en-IE" sz="2000" b="0" i="0" u="none" strike="noStrike">
                          <a:effectLst/>
                          <a:latin typeface="Calibri" panose="020F0502020204030204" pitchFamily="34" charset="0"/>
                          <a:ea typeface="Calibri" panose="020F0502020204030204" pitchFamily="34" charset="0"/>
                          <a:cs typeface="Times New Roman" panose="02020603050405020304" pitchFamily="18" charset="0"/>
                        </a:rPr>
                        <a:t>Communications and Marketing</a:t>
                      </a:r>
                      <a:endParaRPr lang="en-IE" sz="2000" b="0" i="0" u="none" strike="noStrike">
                        <a:effectLst/>
                        <a:latin typeface="Arial" panose="020B0604020202020204" pitchFamily="34" charset="0"/>
                      </a:endParaRPr>
                    </a:p>
                  </a:txBody>
                  <a:tcPr marL="52808" marR="52808" marT="733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07000"/>
                        </a:lnSpc>
                        <a:spcBef>
                          <a:spcPts val="0"/>
                        </a:spcBef>
                        <a:spcAft>
                          <a:spcPts val="800"/>
                        </a:spcAft>
                      </a:pPr>
                      <a:r>
                        <a:rPr lang="en-IE" sz="2000" b="0" i="0" u="none" strike="noStrike">
                          <a:effectLst/>
                          <a:latin typeface="Calibri" panose="020F0502020204030204" pitchFamily="34" charset="0"/>
                          <a:ea typeface="Calibri" panose="020F0502020204030204" pitchFamily="34" charset="0"/>
                          <a:cs typeface="Times New Roman" panose="02020603050405020304" pitchFamily="18" charset="0"/>
                        </a:rPr>
                        <a:t>Michael Gormley</a:t>
                      </a:r>
                      <a:endParaRPr lang="en-IE" sz="2000" b="0" i="0" u="none" strike="noStrike">
                        <a:effectLst/>
                        <a:latin typeface="Arial" panose="020B0604020202020204" pitchFamily="34" charset="0"/>
                      </a:endParaRPr>
                    </a:p>
                  </a:txBody>
                  <a:tcPr marL="52808" marR="52808" marT="733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07000"/>
                        </a:lnSpc>
                        <a:spcBef>
                          <a:spcPts val="0"/>
                        </a:spcBef>
                        <a:spcAft>
                          <a:spcPts val="800"/>
                        </a:spcAft>
                      </a:pPr>
                      <a:r>
                        <a:rPr lang="en-IE" sz="2000" b="0" i="0" u="none" strike="noStrike" dirty="0">
                          <a:effectLst/>
                          <a:latin typeface="Calibri" panose="020F0502020204030204" pitchFamily="34" charset="0"/>
                          <a:ea typeface="Calibri" panose="020F0502020204030204" pitchFamily="34" charset="0"/>
                          <a:cs typeface="Times New Roman" panose="02020603050405020304" pitchFamily="18" charset="0"/>
                        </a:rPr>
                        <a:t>Erin Paullin, Shane O’Mara</a:t>
                      </a:r>
                      <a:endParaRPr lang="en-IE" sz="2000" b="0" i="0" u="none" strike="noStrike" dirty="0">
                        <a:effectLst/>
                        <a:latin typeface="Arial" panose="020B0604020202020204" pitchFamily="34" charset="0"/>
                      </a:endParaRPr>
                    </a:p>
                  </a:txBody>
                  <a:tcPr marL="52808" marR="52808" marT="733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339330"/>
                  </a:ext>
                </a:extLst>
              </a:tr>
            </a:tbl>
          </a:graphicData>
        </a:graphic>
      </p:graphicFrame>
    </p:spTree>
    <p:extLst>
      <p:ext uri="{BB962C8B-B14F-4D97-AF65-F5344CB8AC3E}">
        <p14:creationId xmlns:p14="http://schemas.microsoft.com/office/powerpoint/2010/main" val="3862337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675" y="640800"/>
            <a:ext cx="7500939" cy="561600"/>
          </a:xfrm>
        </p:spPr>
        <p:txBody>
          <a:bodyPr/>
          <a:lstStyle/>
          <a:p>
            <a:r>
              <a:rPr lang="en-US" dirty="0"/>
              <a:t>A little history</a:t>
            </a:r>
          </a:p>
        </p:txBody>
      </p:sp>
      <p:sp>
        <p:nvSpPr>
          <p:cNvPr id="3" name="Text Placeholder 2"/>
          <p:cNvSpPr>
            <a:spLocks noGrp="1"/>
          </p:cNvSpPr>
          <p:nvPr>
            <p:ph type="body" sz="quarter" idx="10"/>
          </p:nvPr>
        </p:nvSpPr>
        <p:spPr>
          <a:xfrm>
            <a:off x="828675" y="1840231"/>
            <a:ext cx="7500938" cy="3860898"/>
          </a:xfrm>
        </p:spPr>
        <p:txBody>
          <a:bodyPr/>
          <a:lstStyle/>
          <a:p>
            <a:pPr marL="342900" indent="-342900">
              <a:buFont typeface="Arial"/>
              <a:buChar char="•"/>
            </a:pPr>
            <a:r>
              <a:rPr lang="en-US" sz="2800" b="0" dirty="0"/>
              <a:t>Trinity receives Bronze award 2015</a:t>
            </a:r>
          </a:p>
          <a:p>
            <a:pPr marL="342900" indent="-342900">
              <a:buFont typeface="Arial"/>
              <a:buChar char="•"/>
            </a:pPr>
            <a:r>
              <a:rPr lang="en-US" sz="2800" b="0" dirty="0"/>
              <a:t>Athena Swan application – April 2020</a:t>
            </a:r>
          </a:p>
          <a:p>
            <a:pPr marL="342900" indent="-342900">
              <a:buFont typeface="Arial"/>
              <a:buChar char="•"/>
            </a:pPr>
            <a:r>
              <a:rPr lang="en-US" sz="2800" b="0" dirty="0"/>
              <a:t>Charlotte stepped down as Director in 2022</a:t>
            </a:r>
          </a:p>
          <a:p>
            <a:pPr marL="342900" indent="-342900">
              <a:buFont typeface="Arial"/>
              <a:buChar char="•"/>
            </a:pPr>
            <a:r>
              <a:rPr lang="en-US" sz="2800" b="0" dirty="0"/>
              <a:t>Kristin takes over as Director in April 2022</a:t>
            </a:r>
          </a:p>
          <a:p>
            <a:pPr marL="342900" indent="-342900">
              <a:buFont typeface="Arial"/>
              <a:buChar char="•"/>
            </a:pPr>
            <a:r>
              <a:rPr lang="en-US" sz="2800" b="0" dirty="0"/>
              <a:t>Trinity receives Silver Athena Swan in July 2023</a:t>
            </a:r>
          </a:p>
          <a:p>
            <a:pPr marL="342900" indent="-342900">
              <a:buFont typeface="Arial"/>
              <a:buChar char="•"/>
            </a:pPr>
            <a:endParaRPr lang="en-US" dirty="0"/>
          </a:p>
        </p:txBody>
      </p:sp>
    </p:spTree>
    <p:extLst>
      <p:ext uri="{BB962C8B-B14F-4D97-AF65-F5344CB8AC3E}">
        <p14:creationId xmlns:p14="http://schemas.microsoft.com/office/powerpoint/2010/main" val="855107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our goals?</a:t>
            </a:r>
          </a:p>
        </p:txBody>
      </p:sp>
      <p:sp>
        <p:nvSpPr>
          <p:cNvPr id="3" name="Text Placeholder 2"/>
          <p:cNvSpPr>
            <a:spLocks noGrp="1"/>
          </p:cNvSpPr>
          <p:nvPr>
            <p:ph type="body" sz="quarter" idx="10"/>
          </p:nvPr>
        </p:nvSpPr>
        <p:spPr>
          <a:xfrm>
            <a:off x="828675" y="1660941"/>
            <a:ext cx="7500938" cy="4040188"/>
          </a:xfrm>
        </p:spPr>
        <p:txBody>
          <a:bodyPr/>
          <a:lstStyle/>
          <a:p>
            <a:pPr marL="342900" indent="-342900">
              <a:buFont typeface="Arial"/>
              <a:buChar char="•"/>
            </a:pPr>
            <a:r>
              <a:rPr lang="en-US" sz="2800" b="0" dirty="0"/>
              <a:t>Goals were created by the School </a:t>
            </a:r>
            <a:r>
              <a:rPr lang="en-US" sz="2800" b="0" dirty="0">
                <a:sym typeface="Wingdings" panose="05000000000000000000" pitchFamily="2" charset="2"/>
              </a:rPr>
              <a:t> part of the Athena Swan activities ahead of the 2020 submission</a:t>
            </a:r>
          </a:p>
          <a:p>
            <a:pPr marL="660400" lvl="1" indent="-342900">
              <a:buFont typeface="Arial"/>
              <a:buChar char="•"/>
            </a:pPr>
            <a:r>
              <a:rPr lang="en-US" sz="2800" dirty="0">
                <a:sym typeface="Wingdings" panose="05000000000000000000" pitchFamily="2" charset="2"/>
              </a:rPr>
              <a:t>+ new goals as things come up</a:t>
            </a:r>
          </a:p>
          <a:p>
            <a:pPr marL="660400" lvl="1" indent="-342900">
              <a:buFont typeface="Arial"/>
              <a:buChar char="•"/>
            </a:pPr>
            <a:endParaRPr lang="en-US" sz="2800" b="0" dirty="0"/>
          </a:p>
          <a:p>
            <a:pPr marL="342900" indent="-342900">
              <a:buFont typeface="Arial"/>
              <a:buChar char="•"/>
            </a:pPr>
            <a:r>
              <a:rPr lang="en-US" sz="2800" b="0" dirty="0"/>
              <a:t>Athena Swan Action Plan</a:t>
            </a:r>
          </a:p>
          <a:p>
            <a:pPr marL="660400" lvl="1" indent="-342900">
              <a:buFont typeface="Arial"/>
              <a:buChar char="•"/>
            </a:pPr>
            <a:r>
              <a:rPr lang="en-US" sz="2800" dirty="0"/>
              <a:t>~60 actions</a:t>
            </a:r>
            <a:endParaRPr lang="en-US" sz="2800" b="0" dirty="0"/>
          </a:p>
          <a:p>
            <a:pPr marL="342900" indent="-342900">
              <a:buFont typeface="Arial"/>
              <a:buChar char="•"/>
            </a:pPr>
            <a:endParaRPr lang="en-US" dirty="0"/>
          </a:p>
        </p:txBody>
      </p:sp>
    </p:spTree>
    <p:extLst>
      <p:ext uri="{BB962C8B-B14F-4D97-AF65-F5344CB8AC3E}">
        <p14:creationId xmlns:p14="http://schemas.microsoft.com/office/powerpoint/2010/main" val="3034126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 y="360000"/>
            <a:ext cx="7712393" cy="561600"/>
          </a:xfrm>
        </p:spPr>
        <p:txBody>
          <a:bodyPr/>
          <a:lstStyle/>
          <a:p>
            <a:r>
              <a:rPr lang="en-US" dirty="0"/>
              <a:t>What have we accomplished?</a:t>
            </a:r>
          </a:p>
        </p:txBody>
      </p:sp>
      <p:sp>
        <p:nvSpPr>
          <p:cNvPr id="3" name="Text Placeholder 2"/>
          <p:cNvSpPr>
            <a:spLocks noGrp="1"/>
          </p:cNvSpPr>
          <p:nvPr>
            <p:ph type="body" sz="quarter" idx="10"/>
          </p:nvPr>
        </p:nvSpPr>
        <p:spPr>
          <a:xfrm>
            <a:off x="617220" y="1508760"/>
            <a:ext cx="8058149" cy="4526280"/>
          </a:xfrm>
        </p:spPr>
        <p:txBody>
          <a:bodyPr/>
          <a:lstStyle/>
          <a:p>
            <a:pPr marL="342900" indent="-342900">
              <a:buFont typeface="Arial"/>
              <a:buChar char="•"/>
            </a:pPr>
            <a:r>
              <a:rPr lang="en-US" sz="2800" b="0" dirty="0"/>
              <a:t>Annual survey of staff and students on EDI issues</a:t>
            </a:r>
          </a:p>
          <a:p>
            <a:pPr marL="342900" indent="-342900">
              <a:buFont typeface="Arial"/>
              <a:buChar char="•"/>
            </a:pPr>
            <a:r>
              <a:rPr lang="en-US" sz="2800" b="0" dirty="0"/>
              <a:t>Data collection on progression differences to PG courses by gender</a:t>
            </a:r>
          </a:p>
          <a:p>
            <a:pPr marL="342900" indent="-342900">
              <a:buFont typeface="Arial"/>
              <a:buChar char="•"/>
            </a:pPr>
            <a:r>
              <a:rPr lang="en-US" sz="2800" b="0" dirty="0"/>
              <a:t>Obtain data on training uptake by staff</a:t>
            </a:r>
          </a:p>
          <a:p>
            <a:pPr marL="342900" indent="-342900">
              <a:buFont typeface="Arial"/>
              <a:buChar char="•"/>
            </a:pPr>
            <a:r>
              <a:rPr lang="en-US" sz="2800" b="0" dirty="0"/>
              <a:t>Mentoring of academic staff within the School</a:t>
            </a:r>
          </a:p>
          <a:p>
            <a:pPr marL="342900" indent="-342900">
              <a:buFont typeface="Arial"/>
              <a:buChar char="•"/>
            </a:pPr>
            <a:r>
              <a:rPr lang="en-US" sz="2800" b="0" dirty="0"/>
              <a:t>Promotions workshop and resource sharing</a:t>
            </a:r>
          </a:p>
        </p:txBody>
      </p:sp>
    </p:spTree>
    <p:extLst>
      <p:ext uri="{BB962C8B-B14F-4D97-AF65-F5344CB8AC3E}">
        <p14:creationId xmlns:p14="http://schemas.microsoft.com/office/powerpoint/2010/main" val="2497140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230" y="360000"/>
            <a:ext cx="7632383" cy="561600"/>
          </a:xfrm>
        </p:spPr>
        <p:txBody>
          <a:bodyPr/>
          <a:lstStyle/>
          <a:p>
            <a:r>
              <a:rPr lang="en-US" dirty="0"/>
              <a:t>What have we accomplished?</a:t>
            </a:r>
          </a:p>
        </p:txBody>
      </p:sp>
      <p:sp>
        <p:nvSpPr>
          <p:cNvPr id="3" name="Text Placeholder 2"/>
          <p:cNvSpPr>
            <a:spLocks noGrp="1"/>
          </p:cNvSpPr>
          <p:nvPr>
            <p:ph type="body" sz="quarter" idx="10"/>
          </p:nvPr>
        </p:nvSpPr>
        <p:spPr>
          <a:xfrm>
            <a:off x="697230" y="1451610"/>
            <a:ext cx="7632383" cy="4377690"/>
          </a:xfrm>
        </p:spPr>
        <p:txBody>
          <a:bodyPr/>
          <a:lstStyle/>
          <a:p>
            <a:pPr marL="342900" indent="-342900">
              <a:buFont typeface="Arial"/>
              <a:buChar char="•"/>
            </a:pPr>
            <a:r>
              <a:rPr lang="en-US" sz="2800" b="0" dirty="0"/>
              <a:t>Alumni career information gathered and </a:t>
            </a:r>
            <a:r>
              <a:rPr lang="en-US" sz="2800" b="0" dirty="0" err="1"/>
              <a:t>analysed</a:t>
            </a:r>
            <a:endParaRPr lang="en-US" sz="2800" b="0" dirty="0"/>
          </a:p>
          <a:p>
            <a:pPr marL="342900" indent="-342900">
              <a:buFont typeface="Arial"/>
              <a:buChar char="•"/>
            </a:pPr>
            <a:r>
              <a:rPr lang="en-US" sz="2800" b="0" dirty="0"/>
              <a:t>One-to-one </a:t>
            </a:r>
            <a:r>
              <a:rPr lang="en-US" sz="2800" b="0" dirty="0" err="1"/>
              <a:t>HoS</a:t>
            </a:r>
            <a:r>
              <a:rPr lang="en-US" sz="2800" b="0" dirty="0"/>
              <a:t> meetings</a:t>
            </a:r>
          </a:p>
          <a:p>
            <a:pPr marL="342900" indent="-342900">
              <a:buFont typeface="Arial"/>
              <a:buChar char="•"/>
            </a:pPr>
            <a:r>
              <a:rPr lang="en-US" sz="2800" b="0" dirty="0"/>
              <a:t>Meeting with </a:t>
            </a:r>
            <a:r>
              <a:rPr lang="en-US" sz="2800" b="0" dirty="0" err="1"/>
              <a:t>HoS</a:t>
            </a:r>
            <a:r>
              <a:rPr lang="en-US" sz="2800" b="0" dirty="0"/>
              <a:t> after extended leave</a:t>
            </a:r>
          </a:p>
          <a:p>
            <a:pPr marL="342900" indent="-342900">
              <a:buFont typeface="Arial"/>
              <a:buChar char="•"/>
            </a:pPr>
            <a:r>
              <a:rPr lang="en-US" sz="2800" b="0" dirty="0"/>
              <a:t>Formal school-level induction for new staff</a:t>
            </a:r>
          </a:p>
          <a:p>
            <a:pPr marL="342900" indent="-342900">
              <a:buFont typeface="Arial"/>
              <a:buChar char="•"/>
            </a:pPr>
            <a:r>
              <a:rPr lang="en-US" sz="2800" b="0" dirty="0"/>
              <a:t>More social events</a:t>
            </a:r>
          </a:p>
        </p:txBody>
      </p:sp>
    </p:spTree>
    <p:extLst>
      <p:ext uri="{BB962C8B-B14F-4D97-AF65-F5344CB8AC3E}">
        <p14:creationId xmlns:p14="http://schemas.microsoft.com/office/powerpoint/2010/main" val="2336601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 y="360000"/>
            <a:ext cx="7849553" cy="561600"/>
          </a:xfrm>
        </p:spPr>
        <p:txBody>
          <a:bodyPr/>
          <a:lstStyle/>
          <a:p>
            <a:r>
              <a:rPr lang="en-US" dirty="0"/>
              <a:t>What do we still have to accomplish?</a:t>
            </a:r>
          </a:p>
        </p:txBody>
      </p:sp>
      <p:sp>
        <p:nvSpPr>
          <p:cNvPr id="3" name="Text Placeholder 2"/>
          <p:cNvSpPr>
            <a:spLocks noGrp="1"/>
          </p:cNvSpPr>
          <p:nvPr>
            <p:ph type="body" sz="quarter" idx="10"/>
          </p:nvPr>
        </p:nvSpPr>
        <p:spPr>
          <a:xfrm>
            <a:off x="468630" y="1451610"/>
            <a:ext cx="8206740" cy="4377690"/>
          </a:xfrm>
        </p:spPr>
        <p:txBody>
          <a:bodyPr/>
          <a:lstStyle/>
          <a:p>
            <a:pPr marL="342900" indent="-342900">
              <a:buFont typeface="Arial"/>
              <a:buChar char="•"/>
            </a:pPr>
            <a:r>
              <a:rPr lang="en-US" sz="2800" b="0" dirty="0"/>
              <a:t>Quite a bit!</a:t>
            </a:r>
          </a:p>
          <a:p>
            <a:pPr marL="342900" indent="-342900">
              <a:buFont typeface="Arial"/>
              <a:buChar char="•"/>
            </a:pPr>
            <a:r>
              <a:rPr lang="en-US" sz="2800" b="0" dirty="0"/>
              <a:t>Some challenges:</a:t>
            </a:r>
          </a:p>
          <a:p>
            <a:pPr marL="660400" lvl="1" indent="-342900">
              <a:buFont typeface="Arial"/>
              <a:buChar char="•"/>
            </a:pPr>
            <a:r>
              <a:rPr lang="en-US" sz="2400" dirty="0"/>
              <a:t>Accessing data</a:t>
            </a:r>
          </a:p>
          <a:p>
            <a:pPr marL="660400" lvl="1" indent="-342900">
              <a:buFont typeface="Arial"/>
              <a:buChar char="•"/>
            </a:pPr>
            <a:r>
              <a:rPr lang="en-US" sz="2400" b="0" dirty="0"/>
              <a:t>Sharing data (GDPR)</a:t>
            </a:r>
          </a:p>
          <a:p>
            <a:pPr marL="660400" lvl="1" indent="-342900">
              <a:buFont typeface="Arial"/>
              <a:buChar char="•"/>
            </a:pPr>
            <a:r>
              <a:rPr lang="en-US" sz="2400" dirty="0"/>
              <a:t>Shifting priorities</a:t>
            </a:r>
          </a:p>
          <a:p>
            <a:pPr marL="660400" lvl="1" indent="-342900">
              <a:buFont typeface="Arial"/>
              <a:buChar char="•"/>
            </a:pPr>
            <a:r>
              <a:rPr lang="en-US" sz="2400" b="0" dirty="0"/>
              <a:t>Everyone is busy</a:t>
            </a:r>
          </a:p>
          <a:p>
            <a:pPr marL="660400" lvl="1" indent="-342900">
              <a:buFont typeface="Arial"/>
              <a:buChar char="•"/>
            </a:pPr>
            <a:r>
              <a:rPr lang="en-US" sz="2400" dirty="0"/>
              <a:t>College Regulations</a:t>
            </a:r>
            <a:endParaRPr lang="en-US" sz="2400" b="0" dirty="0"/>
          </a:p>
        </p:txBody>
      </p:sp>
    </p:spTree>
    <p:extLst>
      <p:ext uri="{BB962C8B-B14F-4D97-AF65-F5344CB8AC3E}">
        <p14:creationId xmlns:p14="http://schemas.microsoft.com/office/powerpoint/2010/main" val="2528032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graph of numbers and bars&#10;&#10;Description automatically generated with medium confidence">
            <a:extLst>
              <a:ext uri="{FF2B5EF4-FFF2-40B4-BE49-F238E27FC236}">
                <a16:creationId xmlns:a16="http://schemas.microsoft.com/office/drawing/2014/main" id="{C7A92978-7B87-9BDB-73C2-2B45E8958D9E}"/>
              </a:ext>
            </a:extLst>
          </p:cNvPr>
          <p:cNvPicPr>
            <a:picLocks noChangeAspect="1"/>
          </p:cNvPicPr>
          <p:nvPr/>
        </p:nvPicPr>
        <p:blipFill>
          <a:blip r:embed="rId2"/>
          <a:stretch>
            <a:fillRect/>
          </a:stretch>
        </p:blipFill>
        <p:spPr>
          <a:xfrm>
            <a:off x="0" y="1046775"/>
            <a:ext cx="9144000" cy="4764450"/>
          </a:xfrm>
          <a:prstGeom prst="rect">
            <a:avLst/>
          </a:prstGeom>
          <a:noFill/>
        </p:spPr>
      </p:pic>
    </p:spTree>
    <p:extLst>
      <p:ext uri="{BB962C8B-B14F-4D97-AF65-F5344CB8AC3E}">
        <p14:creationId xmlns:p14="http://schemas.microsoft.com/office/powerpoint/2010/main" val="3149584037"/>
      </p:ext>
    </p:extLst>
  </p:cSld>
  <p:clrMapOvr>
    <a:masterClrMapping/>
  </p:clrMapOvr>
</p:sld>
</file>

<file path=ppt/theme/theme1.xml><?xml version="1.0" encoding="utf-8"?>
<a:theme xmlns:a="http://schemas.openxmlformats.org/drawingml/2006/main" name="Trinity College Dublin">
  <a:themeElements>
    <a:clrScheme name="Trinity College">
      <a:dk1>
        <a:sysClr val="windowText" lastClr="000000"/>
      </a:dk1>
      <a:lt1>
        <a:sysClr val="window" lastClr="FFFFFF"/>
      </a:lt1>
      <a:dk2>
        <a:srgbClr val="3E6DB2"/>
      </a:dk2>
      <a:lt2>
        <a:srgbClr val="FFFFFF"/>
      </a:lt2>
      <a:accent1>
        <a:srgbClr val="4F81BD"/>
      </a:accent1>
      <a:accent2>
        <a:srgbClr val="0E73B9"/>
      </a:accent2>
      <a:accent3>
        <a:srgbClr val="7C7C7C"/>
      </a:accent3>
      <a:accent4>
        <a:srgbClr val="A6A6A6"/>
      </a:accent4>
      <a:accent5>
        <a:srgbClr val="4F81BD"/>
      </a:accent5>
      <a:accent6>
        <a:srgbClr val="3E6DB2"/>
      </a:accent6>
      <a:hlink>
        <a:srgbClr val="000000"/>
      </a:hlink>
      <a:folHlink>
        <a:srgbClr val="000000"/>
      </a:folHlink>
    </a:clrScheme>
    <a:fontScheme name="Trinity Colleg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1_Trinity College Dublin">
  <a:themeElements>
    <a:clrScheme name="Trinity College">
      <a:dk1>
        <a:sysClr val="windowText" lastClr="000000"/>
      </a:dk1>
      <a:lt1>
        <a:sysClr val="window" lastClr="FFFFFF"/>
      </a:lt1>
      <a:dk2>
        <a:srgbClr val="3E6DB2"/>
      </a:dk2>
      <a:lt2>
        <a:srgbClr val="FFFFFF"/>
      </a:lt2>
      <a:accent1>
        <a:srgbClr val="4F81BD"/>
      </a:accent1>
      <a:accent2>
        <a:srgbClr val="0E73B9"/>
      </a:accent2>
      <a:accent3>
        <a:srgbClr val="7C7C7C"/>
      </a:accent3>
      <a:accent4>
        <a:srgbClr val="A6A6A6"/>
      </a:accent4>
      <a:accent5>
        <a:srgbClr val="4F81BD"/>
      </a:accent5>
      <a:accent6>
        <a:srgbClr val="3E6DB2"/>
      </a:accent6>
      <a:hlink>
        <a:srgbClr val="000000"/>
      </a:hlink>
      <a:folHlink>
        <a:srgbClr val="000000"/>
      </a:folHlink>
    </a:clrScheme>
    <a:fontScheme name="Trinity Colleg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6506</TotalTime>
  <Words>1258</Words>
  <Application>Microsoft Office PowerPoint</Application>
  <PresentationFormat>On-screen Show (4:3)</PresentationFormat>
  <Paragraphs>129</Paragraphs>
  <Slides>24</Slides>
  <Notes>14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24</vt:i4>
      </vt:variant>
    </vt:vector>
  </HeadingPairs>
  <TitlesOfParts>
    <vt:vector size="29" baseType="lpstr">
      <vt:lpstr>Arial</vt:lpstr>
      <vt:lpstr>Calibri</vt:lpstr>
      <vt:lpstr>Minion Pro</vt:lpstr>
      <vt:lpstr>Trinity College Dublin</vt:lpstr>
      <vt:lpstr>1_Trinity College Dublin</vt:lpstr>
      <vt:lpstr>Equality, Diversity and Inclusion</vt:lpstr>
      <vt:lpstr>What is EDI?</vt:lpstr>
      <vt:lpstr>Who are we?</vt:lpstr>
      <vt:lpstr>A little history</vt:lpstr>
      <vt:lpstr>What are our goals?</vt:lpstr>
      <vt:lpstr>What have we accomplished?</vt:lpstr>
      <vt:lpstr>What have we accomplished?</vt:lpstr>
      <vt:lpstr>What do we still have to accomplish?</vt:lpstr>
      <vt:lpstr>PowerPoint Presentation</vt:lpstr>
      <vt:lpstr>Survey on One-to-One Head of School Meetings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Survey from former students on careers</vt:lpstr>
      <vt:lpstr>PowerPoint Presentation</vt:lpstr>
      <vt:lpstr>PowerPoint Presentation</vt:lpstr>
      <vt:lpstr>PowerPoint Presentation</vt:lpstr>
      <vt:lpstr>PowerPoint Presentation</vt:lpstr>
      <vt:lpstr>PowerPoint Presentation</vt:lpstr>
    </vt:vector>
  </TitlesOfParts>
  <Company>Trinity College Dublin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WEIRD Theories</dc:title>
  <dc:creator>Frédérique Vallieres</dc:creator>
  <cp:lastModifiedBy>Kristin Hadfield</cp:lastModifiedBy>
  <cp:revision>204</cp:revision>
  <dcterms:created xsi:type="dcterms:W3CDTF">2015-11-15T20:26:53Z</dcterms:created>
  <dcterms:modified xsi:type="dcterms:W3CDTF">2023-10-25T08:56:33Z</dcterms:modified>
</cp:coreProperties>
</file>