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notesMasterIdLst>
    <p:notesMasterId r:id="rId18"/>
  </p:notesMasterIdLst>
  <p:sldIdLst>
    <p:sldId id="403" r:id="rId2"/>
    <p:sldId id="837" r:id="rId3"/>
    <p:sldId id="844" r:id="rId4"/>
    <p:sldId id="842" r:id="rId5"/>
    <p:sldId id="843" r:id="rId6"/>
    <p:sldId id="846" r:id="rId7"/>
    <p:sldId id="845" r:id="rId8"/>
    <p:sldId id="849" r:id="rId9"/>
    <p:sldId id="847" r:id="rId10"/>
    <p:sldId id="850" r:id="rId11"/>
    <p:sldId id="851" r:id="rId12"/>
    <p:sldId id="852" r:id="rId13"/>
    <p:sldId id="853" r:id="rId14"/>
    <p:sldId id="854" r:id="rId15"/>
    <p:sldId id="848" r:id="rId16"/>
    <p:sldId id="84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27" autoAdjust="0"/>
    <p:restoredTop sz="81619" autoAdjust="0"/>
  </p:normalViewPr>
  <p:slideViewPr>
    <p:cSldViewPr snapToGrid="0" snapToObjects="1">
      <p:cViewPr varScale="1">
        <p:scale>
          <a:sx n="92" d="100"/>
          <a:sy n="92" d="100"/>
        </p:scale>
        <p:origin x="175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74AF4-1770-BF46-B60F-07D3341F1163}" type="datetimeFigureOut">
              <a:rPr lang="en-US" smtClean="0"/>
              <a:t>3/27/2023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0995E5-607E-AA44-9EF0-A70F3B5A3941}" type="slidenum">
              <a:rPr lang="en-US" smtClean="0"/>
              <a:t>‹#›</a:t>
            </a:fld>
            <a:endParaRPr lang="en-US"/>
          </a:p>
        </p:txBody>
      </p:sp>
    </p:spTree>
    <p:extLst>
      <p:ext uri="{BB962C8B-B14F-4D97-AF65-F5344CB8AC3E}">
        <p14:creationId xmlns:p14="http://schemas.microsoft.com/office/powerpoint/2010/main" val="3066938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DD4D23-C98A-435E-AE88-9061F8349B02}" type="slidenum">
              <a:rPr lang="en-GB" smtClean="0">
                <a:solidFill>
                  <a:prstClr val="black"/>
                </a:solidFill>
                <a:latin typeface="Calibri"/>
              </a:rPr>
              <a:pPr/>
              <a:t>1</a:t>
            </a:fld>
            <a:endParaRPr lang="en-GB" dirty="0">
              <a:solidFill>
                <a:prstClr val="black"/>
              </a:solidFill>
              <a:latin typeface="Calibri"/>
            </a:endParaRPr>
          </a:p>
        </p:txBody>
      </p:sp>
    </p:spTree>
    <p:extLst>
      <p:ext uri="{BB962C8B-B14F-4D97-AF65-F5344CB8AC3E}">
        <p14:creationId xmlns:p14="http://schemas.microsoft.com/office/powerpoint/2010/main" val="476723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800" dirty="0">
                <a:effectLst/>
                <a:latin typeface="Calibri" panose="020F0502020204030204" pitchFamily="34" charset="0"/>
                <a:ea typeface="Calibri" panose="020F0502020204030204" pitchFamily="34" charset="0"/>
                <a:cs typeface="Times New Roman" panose="02020603050405020304" pitchFamily="18" charset="0"/>
              </a:rPr>
              <a:t>There was only one significant difference by job role, with academic staff feeling that decisions about promotion at Trinity were more fair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=3.76) than administrative staff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=2.27). There was only one difference by gender, with male staff tending to agree more that the career progression process is clear and transparent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=4.23) and female staff tending to disagree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=2.74). </a:t>
            </a:r>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12</a:t>
            </a:fld>
            <a:endParaRPr lang="en-US"/>
          </a:p>
        </p:txBody>
      </p:sp>
    </p:spTree>
    <p:extLst>
      <p:ext uri="{BB962C8B-B14F-4D97-AF65-F5344CB8AC3E}">
        <p14:creationId xmlns:p14="http://schemas.microsoft.com/office/powerpoint/2010/main" val="3765646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800" dirty="0">
                <a:effectLst/>
                <a:latin typeface="Calibri" panose="020F0502020204030204" pitchFamily="34" charset="0"/>
                <a:ea typeface="Calibri" panose="020F0502020204030204" pitchFamily="34" charset="0"/>
                <a:cs typeface="Times New Roman" panose="02020603050405020304" pitchFamily="18" charset="0"/>
              </a:rPr>
              <a:t>There were no differences by gender. There were differences by role, with academic staff tending to somewhat disagree that the workload in the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SoP</a:t>
            </a:r>
            <a:r>
              <a:rPr lang="en-IE" sz="1800" dirty="0">
                <a:effectLst/>
                <a:latin typeface="Calibri" panose="020F0502020204030204" pitchFamily="34" charset="0"/>
                <a:ea typeface="Calibri" panose="020F0502020204030204" pitchFamily="34" charset="0"/>
                <a:cs typeface="Times New Roman" panose="02020603050405020304" pitchFamily="18" charset="0"/>
              </a:rPr>
              <a:t> is fair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=3.06) and the admin staff tending to somewhat agree that it is fair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=4.91). Similarly, the academic staff tended to disagree that the workload in the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SoP</a:t>
            </a:r>
            <a:r>
              <a:rPr lang="en-IE" sz="1800" dirty="0">
                <a:effectLst/>
                <a:latin typeface="Calibri" panose="020F0502020204030204" pitchFamily="34" charset="0"/>
                <a:ea typeface="Calibri" panose="020F0502020204030204" pitchFamily="34" charset="0"/>
                <a:cs typeface="Times New Roman" panose="02020603050405020304" pitchFamily="18" charset="0"/>
              </a:rPr>
              <a:t> is transparent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=2.24), whereas the administrative staff neither agreed nor disagreed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M</a:t>
            </a:r>
            <a:r>
              <a:rPr lang="en-IE" sz="1800" dirty="0">
                <a:effectLst/>
                <a:latin typeface="Calibri" panose="020F0502020204030204" pitchFamily="34" charset="0"/>
                <a:ea typeface="Calibri" panose="020F0502020204030204" pitchFamily="34" charset="0"/>
                <a:cs typeface="Times New Roman" panose="02020603050405020304" pitchFamily="18" charset="0"/>
              </a:rPr>
              <a:t>=4.00).</a:t>
            </a:r>
            <a:endParaRPr lang="en-IE" dirty="0"/>
          </a:p>
        </p:txBody>
      </p:sp>
      <p:sp>
        <p:nvSpPr>
          <p:cNvPr id="4" name="Slide Number Placeholder 3"/>
          <p:cNvSpPr>
            <a:spLocks noGrp="1"/>
          </p:cNvSpPr>
          <p:nvPr>
            <p:ph type="sldNum" sz="quarter" idx="5"/>
          </p:nvPr>
        </p:nvSpPr>
        <p:spPr/>
        <p:txBody>
          <a:bodyPr/>
          <a:lstStyle/>
          <a:p>
            <a:fld id="{420995E5-607E-AA44-9EF0-A70F3B5A3941}" type="slidenum">
              <a:rPr lang="en-US" smtClean="0"/>
              <a:t>13</a:t>
            </a:fld>
            <a:endParaRPr lang="en-US"/>
          </a:p>
        </p:txBody>
      </p:sp>
    </p:spTree>
    <p:extLst>
      <p:ext uri="{BB962C8B-B14F-4D97-AF65-F5344CB8AC3E}">
        <p14:creationId xmlns:p14="http://schemas.microsoft.com/office/powerpoint/2010/main" val="176857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800" b="0" i="0" u="none" strike="noStrike" dirty="0">
                <a:solidFill>
                  <a:srgbClr val="000000"/>
                </a:solidFill>
                <a:effectLst/>
                <a:latin typeface="Calibri" panose="020F0502020204030204" pitchFamily="34" charset="0"/>
              </a:rPr>
              <a:t>Welcoming</a:t>
            </a:r>
            <a:r>
              <a:rPr lang="en-IE" dirty="0"/>
              <a:t> </a:t>
            </a:r>
            <a:r>
              <a:rPr lang="en-IE" sz="1800" b="0" i="0" u="none" strike="noStrike" dirty="0">
                <a:solidFill>
                  <a:srgbClr val="000000"/>
                </a:solidFill>
                <a:effectLst/>
                <a:latin typeface="Calibri" panose="020F0502020204030204" pitchFamily="34" charset="0"/>
              </a:rPr>
              <a:t>19</a:t>
            </a:r>
            <a:r>
              <a:rPr lang="en-IE" dirty="0"/>
              <a:t> </a:t>
            </a:r>
            <a:r>
              <a:rPr lang="en-IE" sz="1800" b="0" i="0" u="none" strike="noStrike" dirty="0">
                <a:solidFill>
                  <a:srgbClr val="000000"/>
                </a:solidFill>
                <a:effectLst/>
                <a:latin typeface="Calibri" panose="020F0502020204030204" pitchFamily="34" charset="0"/>
              </a:rPr>
              <a:t>Supportive</a:t>
            </a:r>
            <a:r>
              <a:rPr lang="en-IE" dirty="0"/>
              <a:t> </a:t>
            </a:r>
            <a:r>
              <a:rPr lang="en-IE" sz="1800" b="0" i="0" u="none" strike="noStrike" dirty="0">
                <a:solidFill>
                  <a:srgbClr val="000000"/>
                </a:solidFill>
                <a:effectLst/>
                <a:latin typeface="Calibri" panose="020F0502020204030204" pitchFamily="34" charset="0"/>
              </a:rPr>
              <a:t>19</a:t>
            </a:r>
            <a:r>
              <a:rPr lang="en-IE" dirty="0"/>
              <a:t> </a:t>
            </a:r>
            <a:r>
              <a:rPr lang="en-IE" sz="1800" b="0" i="0" u="none" strike="noStrike" dirty="0">
                <a:solidFill>
                  <a:srgbClr val="000000"/>
                </a:solidFill>
                <a:effectLst/>
                <a:latin typeface="Calibri" panose="020F0502020204030204" pitchFamily="34" charset="0"/>
              </a:rPr>
              <a:t>Competitive</a:t>
            </a:r>
            <a:r>
              <a:rPr lang="en-IE" dirty="0"/>
              <a:t> </a:t>
            </a:r>
            <a:r>
              <a:rPr lang="en-IE" sz="1800" b="0" i="0" u="none" strike="noStrike" dirty="0">
                <a:solidFill>
                  <a:srgbClr val="000000"/>
                </a:solidFill>
                <a:effectLst/>
                <a:latin typeface="Calibri" panose="020F0502020204030204" pitchFamily="34" charset="0"/>
              </a:rPr>
              <a:t>14</a:t>
            </a:r>
            <a:r>
              <a:rPr lang="en-IE" dirty="0"/>
              <a:t> </a:t>
            </a:r>
            <a:r>
              <a:rPr lang="en-IE" sz="1800" b="0" i="0" u="none" strike="noStrike" dirty="0">
                <a:solidFill>
                  <a:srgbClr val="000000"/>
                </a:solidFill>
                <a:effectLst/>
                <a:latin typeface="Calibri" panose="020F0502020204030204" pitchFamily="34" charset="0"/>
              </a:rPr>
              <a:t>Rewarding</a:t>
            </a:r>
            <a:r>
              <a:rPr lang="en-IE" dirty="0"/>
              <a:t> </a:t>
            </a:r>
            <a:r>
              <a:rPr lang="en-IE" sz="1800" b="0" i="0" u="none" strike="noStrike" dirty="0">
                <a:solidFill>
                  <a:srgbClr val="000000"/>
                </a:solidFill>
                <a:effectLst/>
                <a:latin typeface="Calibri" panose="020F0502020204030204" pitchFamily="34" charset="0"/>
              </a:rPr>
              <a:t>14</a:t>
            </a:r>
            <a:r>
              <a:rPr lang="en-IE" dirty="0"/>
              <a:t> </a:t>
            </a:r>
            <a:r>
              <a:rPr lang="en-IE" sz="1800" b="0" i="0" u="none" strike="noStrike" dirty="0">
                <a:solidFill>
                  <a:srgbClr val="000000"/>
                </a:solidFill>
                <a:effectLst/>
                <a:latin typeface="Calibri" panose="020F0502020204030204" pitchFamily="34" charset="0"/>
              </a:rPr>
              <a:t>High-pressure</a:t>
            </a:r>
            <a:r>
              <a:rPr lang="en-IE" dirty="0"/>
              <a:t> </a:t>
            </a:r>
            <a:r>
              <a:rPr lang="en-IE" sz="1800" b="0" i="0" u="none" strike="noStrike" dirty="0">
                <a:solidFill>
                  <a:srgbClr val="000000"/>
                </a:solidFill>
                <a:effectLst/>
                <a:latin typeface="Calibri" panose="020F0502020204030204" pitchFamily="34" charset="0"/>
              </a:rPr>
              <a:t>13</a:t>
            </a:r>
            <a:r>
              <a:rPr lang="en-IE" dirty="0"/>
              <a:t> </a:t>
            </a:r>
            <a:r>
              <a:rPr lang="en-IE" sz="1800" b="0" i="0" u="none" strike="noStrike" dirty="0">
                <a:solidFill>
                  <a:srgbClr val="000000"/>
                </a:solidFill>
                <a:effectLst/>
                <a:latin typeface="Calibri" panose="020F0502020204030204" pitchFamily="34" charset="0"/>
              </a:rPr>
              <a:t>Stressful</a:t>
            </a:r>
            <a:r>
              <a:rPr lang="en-IE" dirty="0"/>
              <a:t> </a:t>
            </a:r>
            <a:r>
              <a:rPr lang="en-IE" sz="1800" b="0" i="0" u="none" strike="noStrike" dirty="0">
                <a:solidFill>
                  <a:srgbClr val="000000"/>
                </a:solidFill>
                <a:effectLst/>
                <a:latin typeface="Calibri" panose="020F0502020204030204" pitchFamily="34" charset="0"/>
              </a:rPr>
              <a:t>12</a:t>
            </a:r>
            <a:r>
              <a:rPr lang="en-IE" dirty="0"/>
              <a:t> </a:t>
            </a:r>
            <a:r>
              <a:rPr lang="en-IE" sz="1800" b="0" i="0" u="none" strike="noStrike" dirty="0">
                <a:solidFill>
                  <a:srgbClr val="000000"/>
                </a:solidFill>
                <a:effectLst/>
                <a:latin typeface="Calibri" panose="020F0502020204030204" pitchFamily="34" charset="0"/>
              </a:rPr>
              <a:t>Inclusive</a:t>
            </a:r>
            <a:r>
              <a:rPr lang="en-IE" dirty="0"/>
              <a:t> </a:t>
            </a:r>
            <a:r>
              <a:rPr lang="en-IE" sz="1800" b="0" i="0" u="none" strike="noStrike" dirty="0">
                <a:solidFill>
                  <a:srgbClr val="000000"/>
                </a:solidFill>
                <a:effectLst/>
                <a:latin typeface="Calibri" panose="020F0502020204030204" pitchFamily="34" charset="0"/>
              </a:rPr>
              <a:t>11</a:t>
            </a:r>
            <a:r>
              <a:rPr lang="en-IE" dirty="0"/>
              <a:t> </a:t>
            </a:r>
            <a:r>
              <a:rPr lang="en-IE" sz="1800" b="0" i="0" u="none" strike="noStrike" dirty="0">
                <a:solidFill>
                  <a:srgbClr val="000000"/>
                </a:solidFill>
                <a:effectLst/>
                <a:latin typeface="Calibri" panose="020F0502020204030204" pitchFamily="34" charset="0"/>
              </a:rPr>
              <a:t>Happy</a:t>
            </a:r>
            <a:r>
              <a:rPr lang="en-IE" dirty="0"/>
              <a:t> </a:t>
            </a:r>
            <a:r>
              <a:rPr lang="en-IE" sz="1800" b="0" i="0" u="none" strike="noStrike" dirty="0">
                <a:solidFill>
                  <a:srgbClr val="000000"/>
                </a:solidFill>
                <a:effectLst/>
                <a:latin typeface="Calibri" panose="020F0502020204030204" pitchFamily="34" charset="0"/>
              </a:rPr>
              <a:t>9</a:t>
            </a:r>
            <a:r>
              <a:rPr lang="en-IE" dirty="0"/>
              <a:t> </a:t>
            </a:r>
            <a:r>
              <a:rPr lang="en-IE" sz="1800" b="0" i="0" u="none" strike="noStrike" dirty="0">
                <a:solidFill>
                  <a:srgbClr val="000000"/>
                </a:solidFill>
                <a:effectLst/>
                <a:latin typeface="Calibri" panose="020F0502020204030204" pitchFamily="34" charset="0"/>
              </a:rPr>
              <a:t>Cliquey</a:t>
            </a:r>
            <a:r>
              <a:rPr lang="en-IE" dirty="0"/>
              <a:t> </a:t>
            </a:r>
            <a:r>
              <a:rPr lang="en-IE" sz="1800" b="0" i="0" u="none" strike="noStrike" dirty="0">
                <a:solidFill>
                  <a:srgbClr val="000000"/>
                </a:solidFill>
                <a:effectLst/>
                <a:latin typeface="Calibri" panose="020F0502020204030204" pitchFamily="34" charset="0"/>
              </a:rPr>
              <a:t>9</a:t>
            </a:r>
            <a:r>
              <a:rPr lang="en-IE" dirty="0"/>
              <a:t> </a:t>
            </a:r>
            <a:r>
              <a:rPr lang="en-IE" sz="1800" b="0" i="0" u="none" strike="noStrike" dirty="0">
                <a:solidFill>
                  <a:srgbClr val="000000"/>
                </a:solidFill>
                <a:effectLst/>
                <a:latin typeface="Calibri" panose="020F0502020204030204" pitchFamily="34" charset="0"/>
              </a:rPr>
              <a:t>Demotivating</a:t>
            </a:r>
            <a:r>
              <a:rPr lang="en-IE" dirty="0"/>
              <a:t> </a:t>
            </a:r>
            <a:r>
              <a:rPr lang="en-IE" sz="1800" b="0" i="0" u="none" strike="noStrike" dirty="0">
                <a:solidFill>
                  <a:srgbClr val="000000"/>
                </a:solidFill>
                <a:effectLst/>
                <a:latin typeface="Calibri" panose="020F0502020204030204" pitchFamily="34" charset="0"/>
              </a:rPr>
              <a:t>7</a:t>
            </a:r>
            <a:r>
              <a:rPr lang="en-IE" dirty="0"/>
              <a:t> </a:t>
            </a:r>
            <a:r>
              <a:rPr lang="en-IE" sz="1800" b="0" i="0" u="none" strike="noStrike" dirty="0">
                <a:solidFill>
                  <a:srgbClr val="000000"/>
                </a:solidFill>
                <a:effectLst/>
                <a:latin typeface="Calibri" panose="020F0502020204030204" pitchFamily="34" charset="0"/>
              </a:rPr>
              <a:t>Macho</a:t>
            </a:r>
            <a:r>
              <a:rPr lang="en-IE" dirty="0"/>
              <a:t> </a:t>
            </a:r>
            <a:r>
              <a:rPr lang="en-IE" sz="1800" b="0" i="0" u="none" strike="noStrike" dirty="0">
                <a:solidFill>
                  <a:srgbClr val="000000"/>
                </a:solidFill>
                <a:effectLst/>
                <a:latin typeface="Calibri" panose="020F0502020204030204" pitchFamily="34" charset="0"/>
              </a:rPr>
              <a:t>2</a:t>
            </a:r>
            <a:r>
              <a:rPr lang="en-IE" dirty="0"/>
              <a:t> </a:t>
            </a:r>
            <a:r>
              <a:rPr lang="en-IE" sz="1800" b="0" i="0" u="none" strike="noStrike" dirty="0">
                <a:solidFill>
                  <a:srgbClr val="000000"/>
                </a:solidFill>
                <a:effectLst/>
                <a:latin typeface="Calibri" panose="020F0502020204030204" pitchFamily="34" charset="0"/>
              </a:rPr>
              <a:t>Miserable</a:t>
            </a:r>
            <a:r>
              <a:rPr lang="en-IE" dirty="0"/>
              <a:t> </a:t>
            </a:r>
            <a:r>
              <a:rPr lang="en-IE" sz="1800" b="0" i="0" u="none" strike="noStrike" dirty="0">
                <a:solidFill>
                  <a:srgbClr val="000000"/>
                </a:solidFill>
                <a:effectLst/>
                <a:latin typeface="Calibri" panose="020F0502020204030204" pitchFamily="34" charset="0"/>
              </a:rPr>
              <a:t>1</a:t>
            </a:r>
            <a:r>
              <a:rPr lang="en-IE" dirty="0"/>
              <a:t> </a:t>
            </a:r>
            <a:r>
              <a:rPr lang="en-IE" sz="1800" b="0" i="0" u="none" strike="noStrike" dirty="0">
                <a:solidFill>
                  <a:srgbClr val="000000"/>
                </a:solidFill>
                <a:effectLst/>
                <a:latin typeface="Calibri" panose="020F0502020204030204" pitchFamily="34" charset="0"/>
              </a:rPr>
              <a:t>Disinterested</a:t>
            </a:r>
            <a:r>
              <a:rPr lang="en-IE" dirty="0"/>
              <a:t> </a:t>
            </a:r>
            <a:r>
              <a:rPr lang="en-IE" sz="1800" b="0" i="0" u="none" strike="noStrike" dirty="0">
                <a:solidFill>
                  <a:srgbClr val="000000"/>
                </a:solidFill>
                <a:effectLst/>
                <a:latin typeface="Calibri" panose="020F0502020204030204" pitchFamily="34" charset="0"/>
              </a:rPr>
              <a:t>1</a:t>
            </a:r>
            <a:r>
              <a:rPr lang="en-IE" dirty="0"/>
              <a:t> </a:t>
            </a:r>
            <a:r>
              <a:rPr lang="en-IE" sz="1800" b="0" i="0" u="none" strike="noStrike" dirty="0">
                <a:solidFill>
                  <a:srgbClr val="000000"/>
                </a:solidFill>
                <a:effectLst/>
                <a:latin typeface="Calibri" panose="020F0502020204030204" pitchFamily="34" charset="0"/>
              </a:rPr>
              <a:t>Neither good nor bad</a:t>
            </a:r>
            <a:r>
              <a:rPr lang="en-IE" dirty="0"/>
              <a:t> </a:t>
            </a:r>
            <a:r>
              <a:rPr lang="en-IE" sz="1800" b="0" i="0" u="none" strike="noStrike" dirty="0">
                <a:solidFill>
                  <a:srgbClr val="000000"/>
                </a:solidFill>
                <a:effectLst/>
                <a:latin typeface="Calibri" panose="020F0502020204030204" pitchFamily="34" charset="0"/>
              </a:rPr>
              <a:t>1</a:t>
            </a:r>
            <a:r>
              <a:rPr lang="en-IE" dirty="0"/>
              <a:t> </a:t>
            </a:r>
            <a:r>
              <a:rPr lang="en-IE" sz="1800" b="0" i="0" u="none" strike="noStrike" dirty="0">
                <a:solidFill>
                  <a:srgbClr val="000000"/>
                </a:solidFill>
                <a:effectLst/>
                <a:latin typeface="Calibri" panose="020F0502020204030204" pitchFamily="34" charset="0"/>
              </a:rPr>
              <a:t>Restrictive</a:t>
            </a:r>
            <a:r>
              <a:rPr lang="en-IE" dirty="0"/>
              <a:t> </a:t>
            </a:r>
            <a:r>
              <a:rPr lang="en-IE" sz="1800" b="0" i="0" u="none" strike="noStrike" dirty="0">
                <a:solidFill>
                  <a:srgbClr val="000000"/>
                </a:solidFill>
                <a:effectLst/>
                <a:latin typeface="Calibri" panose="020F0502020204030204" pitchFamily="34" charset="0"/>
              </a:rPr>
              <a:t>1</a:t>
            </a:r>
            <a:r>
              <a:rPr lang="en-IE" dirty="0"/>
              <a:t> </a:t>
            </a:r>
            <a:r>
              <a:rPr lang="en-IE" sz="1800" b="0" i="0" u="none" strike="noStrike" dirty="0">
                <a:solidFill>
                  <a:srgbClr val="000000"/>
                </a:solidFill>
                <a:effectLst/>
                <a:latin typeface="Calibri" panose="020F0502020204030204" pitchFamily="34" charset="0"/>
              </a:rPr>
              <a:t>Siloed</a:t>
            </a:r>
            <a:r>
              <a:rPr lang="en-IE" dirty="0"/>
              <a:t> </a:t>
            </a:r>
            <a:r>
              <a:rPr lang="en-IE" sz="1800" b="0" i="0" u="none" strike="noStrike" dirty="0">
                <a:solidFill>
                  <a:srgbClr val="000000"/>
                </a:solidFill>
                <a:effectLst/>
                <a:latin typeface="Calibri" panose="020F0502020204030204" pitchFamily="34" charset="0"/>
              </a:rPr>
              <a:t>1</a:t>
            </a:r>
            <a:r>
              <a:rPr lang="en-IE" dirty="0"/>
              <a:t> </a:t>
            </a:r>
            <a:r>
              <a:rPr lang="en-IE" sz="1800" b="0" i="0" u="none" strike="noStrike" dirty="0">
                <a:solidFill>
                  <a:srgbClr val="000000"/>
                </a:solidFill>
                <a:effectLst/>
                <a:latin typeface="Calibri" panose="020F0502020204030204" pitchFamily="34" charset="0"/>
              </a:rPr>
              <a:t>Disconnected</a:t>
            </a:r>
            <a:r>
              <a:rPr lang="en-IE" dirty="0"/>
              <a:t> </a:t>
            </a:r>
            <a:r>
              <a:rPr lang="en-IE" sz="1800" b="0" i="0" u="none" strike="noStrike" dirty="0">
                <a:solidFill>
                  <a:srgbClr val="000000"/>
                </a:solidFill>
                <a:effectLst/>
                <a:latin typeface="Calibri" panose="020F0502020204030204" pitchFamily="34" charset="0"/>
              </a:rPr>
              <a:t>1</a:t>
            </a:r>
            <a:r>
              <a:rPr lang="en-IE" dirty="0"/>
              <a:t> </a:t>
            </a:r>
            <a:r>
              <a:rPr lang="en-IE" sz="1800" b="0" i="0" u="none" strike="noStrike" dirty="0">
                <a:solidFill>
                  <a:srgbClr val="000000"/>
                </a:solidFill>
                <a:effectLst/>
                <a:latin typeface="Calibri" panose="020F0502020204030204" pitchFamily="34" charset="0"/>
              </a:rPr>
              <a:t>Unbalanced</a:t>
            </a:r>
            <a:r>
              <a:rPr lang="en-IE" dirty="0"/>
              <a:t> </a:t>
            </a:r>
            <a:r>
              <a:rPr lang="en-IE" sz="1800" b="0" i="0" u="none" strike="noStrike" dirty="0">
                <a:solidFill>
                  <a:srgbClr val="000000"/>
                </a:solidFill>
                <a:effectLst/>
                <a:latin typeface="Calibri" panose="020F0502020204030204" pitchFamily="34" charset="0"/>
              </a:rPr>
              <a:t>1</a:t>
            </a:r>
            <a:r>
              <a:rPr lang="en-IE" dirty="0"/>
              <a:t> </a:t>
            </a:r>
            <a:r>
              <a:rPr lang="en-IE" sz="1800" b="0" i="0" u="none" strike="noStrike" dirty="0">
                <a:solidFill>
                  <a:srgbClr val="000000"/>
                </a:solidFill>
                <a:effectLst/>
                <a:latin typeface="Calibri" panose="020F0502020204030204" pitchFamily="34" charset="0"/>
              </a:rPr>
              <a:t>Racist</a:t>
            </a:r>
            <a:r>
              <a:rPr lang="en-IE" dirty="0"/>
              <a:t> </a:t>
            </a:r>
            <a:r>
              <a:rPr lang="en-IE" sz="1800" b="0" i="0" u="none" strike="noStrike" dirty="0">
                <a:solidFill>
                  <a:srgbClr val="000000"/>
                </a:solidFill>
                <a:effectLst/>
                <a:latin typeface="Calibri" panose="020F0502020204030204" pitchFamily="34" charset="0"/>
              </a:rPr>
              <a:t>0</a:t>
            </a:r>
            <a:r>
              <a:rPr lang="en-IE" dirty="0"/>
              <a:t> </a:t>
            </a:r>
            <a:r>
              <a:rPr lang="en-IE" sz="1800" b="0" i="0" u="none" strike="noStrike" dirty="0">
                <a:solidFill>
                  <a:srgbClr val="000000"/>
                </a:solidFill>
                <a:effectLst/>
                <a:latin typeface="Calibri" panose="020F0502020204030204" pitchFamily="34" charset="0"/>
              </a:rPr>
              <a:t>Sexist</a:t>
            </a:r>
            <a:r>
              <a:rPr lang="en-IE" dirty="0"/>
              <a:t> </a:t>
            </a:r>
            <a:r>
              <a:rPr lang="en-IE" sz="1800" b="0" i="0" u="none" strike="noStrike" dirty="0">
                <a:solidFill>
                  <a:srgbClr val="000000"/>
                </a:solidFill>
                <a:effectLst/>
                <a:latin typeface="Calibri" panose="020F0502020204030204" pitchFamily="34" charset="0"/>
              </a:rPr>
              <a:t>0</a:t>
            </a:r>
            <a:r>
              <a:rPr lang="en-IE" dirty="0"/>
              <a:t> </a:t>
            </a:r>
          </a:p>
        </p:txBody>
      </p:sp>
      <p:sp>
        <p:nvSpPr>
          <p:cNvPr id="4" name="Slide Number Placeholder 3"/>
          <p:cNvSpPr>
            <a:spLocks noGrp="1"/>
          </p:cNvSpPr>
          <p:nvPr>
            <p:ph type="sldNum" sz="quarter" idx="5"/>
          </p:nvPr>
        </p:nvSpPr>
        <p:spPr/>
        <p:txBody>
          <a:bodyPr/>
          <a:lstStyle/>
          <a:p>
            <a:fld id="{420995E5-607E-AA44-9EF0-A70F3B5A3941}" type="slidenum">
              <a:rPr lang="en-US" smtClean="0"/>
              <a:t>14</a:t>
            </a:fld>
            <a:endParaRPr lang="en-US"/>
          </a:p>
        </p:txBody>
      </p:sp>
    </p:spTree>
    <p:extLst>
      <p:ext uri="{BB962C8B-B14F-4D97-AF65-F5344CB8AC3E}">
        <p14:creationId xmlns:p14="http://schemas.microsoft.com/office/powerpoint/2010/main" val="1396638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7DD20F8F-B3A0-465C-A2C5-4272F8BE0711}" type="datetime1">
              <a:rPr lang="en-US" smtClean="0"/>
              <a:pPr/>
              <a:t>3/27/2023</a:t>
            </a:fld>
            <a:endParaRPr lang="en-US"/>
          </a:p>
        </p:txBody>
      </p:sp>
      <p:sp>
        <p:nvSpPr>
          <p:cNvPr id="5" name="Slide Number Placeholder 4"/>
          <p:cNvSpPr>
            <a:spLocks noGrp="1"/>
          </p:cNvSpPr>
          <p:nvPr>
            <p:ph type="sldNum" sz="quarter" idx="11"/>
          </p:nvPr>
        </p:nvSpPr>
        <p:spPr/>
        <p:txBody>
          <a:bodyPr/>
          <a:lstStyle/>
          <a:p>
            <a:fld id="{CFF31767-D1A3-4648-B372-2E096E58CC1D}" type="slidenum">
              <a:rPr lang="en-US" smtClean="0"/>
              <a:pPr/>
              <a:t>16</a:t>
            </a:fld>
            <a:endParaRPr lang="en-US"/>
          </a:p>
        </p:txBody>
      </p:sp>
    </p:spTree>
    <p:extLst>
      <p:ext uri="{BB962C8B-B14F-4D97-AF65-F5344CB8AC3E}">
        <p14:creationId xmlns:p14="http://schemas.microsoft.com/office/powerpoint/2010/main" val="10982800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dirty="0">
              <a:solidFill>
                <a:prstClr val="white"/>
              </a:solidFill>
              <a:latin typeface="Calibri"/>
            </a:endParaRPr>
          </a:p>
        </p:txBody>
      </p:sp>
      <p:sp>
        <p:nvSpPr>
          <p:cNvPr id="2" name="Title 1"/>
          <p:cNvSpPr>
            <a:spLocks noGrp="1"/>
          </p:cNvSpPr>
          <p:nvPr>
            <p:ph type="ctrTitle"/>
          </p:nvPr>
        </p:nvSpPr>
        <p:spPr>
          <a:xfrm>
            <a:off x="828674" y="3819975"/>
            <a:ext cx="7500939" cy="554850"/>
          </a:xfrm>
        </p:spPr>
        <p:txBody>
          <a:bodyPr/>
          <a:lstStyle>
            <a:lvl1pPr algn="l">
              <a:defRPr>
                <a:solidFill>
                  <a:schemeClr val="accent2"/>
                </a:solidFill>
              </a:defRPr>
            </a:lvl1pPr>
          </a:lstStyle>
          <a:p>
            <a:r>
              <a:rPr lang="en-US"/>
              <a:t>Click to edit Master title style</a:t>
            </a:r>
            <a:endParaRPr lang="en-GB"/>
          </a:p>
        </p:txBody>
      </p:sp>
      <p:sp>
        <p:nvSpPr>
          <p:cNvPr id="3" name="Subtitle 2"/>
          <p:cNvSpPr>
            <a:spLocks noGrp="1"/>
          </p:cNvSpPr>
          <p:nvPr>
            <p:ph type="subTitle" idx="1"/>
          </p:nvPr>
        </p:nvSpPr>
        <p:spPr>
          <a:xfrm>
            <a:off x="828675" y="4394175"/>
            <a:ext cx="7500938" cy="361800"/>
          </a:xfrm>
        </p:spPr>
        <p:txBody>
          <a:bodyPr/>
          <a:lstStyle>
            <a:lvl1pPr marL="0" indent="0" algn="l">
              <a:buNone/>
              <a:defRPr sz="14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11" name="Text Placeholder 10"/>
          <p:cNvSpPr>
            <a:spLocks noGrp="1"/>
          </p:cNvSpPr>
          <p:nvPr>
            <p:ph type="body" sz="quarter" idx="10"/>
          </p:nvPr>
        </p:nvSpPr>
        <p:spPr>
          <a:xfrm>
            <a:off x="828675" y="5386500"/>
            <a:ext cx="4679325" cy="979374"/>
          </a:xfrm>
        </p:spPr>
        <p:txBody>
          <a:bodyPr/>
          <a:lstStyle>
            <a:lvl1pPr>
              <a:spcBef>
                <a:spcPts val="0"/>
              </a:spcBef>
              <a:defRPr sz="1400">
                <a:solidFill>
                  <a:schemeClr val="accent2"/>
                </a:solidFill>
              </a:defRPr>
            </a:lvl1pPr>
            <a:lvl2pPr marL="0" indent="0">
              <a:spcBef>
                <a:spcPts val="0"/>
              </a:spcBef>
              <a:buNone/>
              <a:defRPr sz="1400">
                <a:solidFill>
                  <a:schemeClr val="accent2"/>
                </a:solidFill>
              </a:defRPr>
            </a:lvl2pPr>
            <a:lvl3pPr marL="0" indent="0">
              <a:spcBef>
                <a:spcPts val="567"/>
              </a:spcBef>
              <a:buNone/>
              <a:defRPr sz="1400">
                <a:solidFill>
                  <a:schemeClr val="accent2"/>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a:t>Click to edit Master text styles</a:t>
            </a:r>
          </a:p>
          <a:p>
            <a:pPr lvl="1"/>
            <a:r>
              <a:rPr lang="en-US"/>
              <a:t>Second level</a:t>
            </a:r>
          </a:p>
          <a:p>
            <a:pPr lvl="2"/>
            <a:r>
              <a:rPr lang="en-US"/>
              <a:t>Third level</a:t>
            </a:r>
            <a:endParaRPr lang="en-GB"/>
          </a:p>
        </p:txBody>
      </p:sp>
      <p:sp>
        <p:nvSpPr>
          <p:cNvPr id="15" name="Rectangle 14"/>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endParaRPr lang="en-GB" sz="1000" dirty="0">
              <a:solidFill>
                <a:prstClr val="white"/>
              </a:solidFill>
              <a:latin typeface="Calibri"/>
            </a:endParaRPr>
          </a:p>
        </p:txBody>
      </p:sp>
    </p:spTree>
    <p:extLst>
      <p:ext uri="{BB962C8B-B14F-4D97-AF65-F5344CB8AC3E}">
        <p14:creationId xmlns:p14="http://schemas.microsoft.com/office/powerpoint/2010/main" val="381365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Tree>
    <p:extLst>
      <p:ext uri="{BB962C8B-B14F-4D97-AF65-F5344CB8AC3E}">
        <p14:creationId xmlns:p14="http://schemas.microsoft.com/office/powerpoint/2010/main" val="312370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943100"/>
            <a:ext cx="4204800" cy="4343400"/>
          </a:xfrm>
          <a:solidFill>
            <a:schemeClr val="accent4"/>
          </a:solidFill>
        </p:spPr>
        <p:txBody>
          <a:bodyPr tIns="0" anchor="ctr" anchorCtr="0"/>
          <a:lstStyle>
            <a:lvl1pPr algn="ctr">
              <a:defRPr sz="1600" b="0">
                <a:solidFill>
                  <a:schemeClr val="accent3"/>
                </a:solidFill>
              </a:defRPr>
            </a:lvl1pPr>
          </a:lstStyle>
          <a:p>
            <a:r>
              <a:rPr lang="en-GB" dirty="0"/>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a:t>Click to edit Master text styles</a:t>
            </a:r>
          </a:p>
          <a:p>
            <a:pPr lvl="1"/>
            <a:r>
              <a:rPr lang="en-US"/>
              <a:t>Second level</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3469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5835"/>
            <a:ext cx="9144000" cy="4850665"/>
          </a:xfrm>
          <a:solidFill>
            <a:schemeClr val="accent4"/>
          </a:solidFill>
        </p:spPr>
        <p:txBody>
          <a:bodyPr tIns="0" anchor="ctr" anchorCtr="0"/>
          <a:lstStyle>
            <a:lvl1pPr algn="ctr">
              <a:defRPr sz="1600" b="0">
                <a:solidFill>
                  <a:schemeClr val="accent3"/>
                </a:solidFill>
              </a:defRPr>
            </a:lvl1pPr>
          </a:lstStyle>
          <a:p>
            <a:r>
              <a:rPr lang="en-GB" dirty="0"/>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a:t>Click to edit Master text styles</a:t>
            </a:r>
            <a:endParaRPr lang="en-GB"/>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57311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715200"/>
            <a:ext cx="7500939" cy="554850"/>
          </a:xfrm>
        </p:spPr>
        <p:txBody>
          <a:bodyPr/>
          <a:lstStyle>
            <a:lvl1pPr algn="l">
              <a:defRPr sz="4200">
                <a:solidFill>
                  <a:schemeClr val="accent2"/>
                </a:solidFill>
              </a:defRPr>
            </a:lvl1pPr>
          </a:lstStyle>
          <a:p>
            <a:r>
              <a:rPr lang="en-US"/>
              <a:t>Click to edit Master title style</a:t>
            </a:r>
            <a:endParaRPr lang="en-GB"/>
          </a:p>
        </p:txBody>
      </p:sp>
      <p:sp>
        <p:nvSpPr>
          <p:cNvPr id="7" name="Rectangle 6"/>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dirty="0">
              <a:solidFill>
                <a:prstClr val="white"/>
              </a:solidFill>
              <a:latin typeface="Calibri"/>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9" name="Rectangle 8"/>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endParaRPr lang="en-GB" sz="1000" dirty="0">
              <a:solidFill>
                <a:prstClr val="white"/>
              </a:solidFill>
              <a:latin typeface="Calibri"/>
            </a:endParaRPr>
          </a:p>
        </p:txBody>
      </p:sp>
    </p:spTree>
    <p:extLst>
      <p:ext uri="{BB962C8B-B14F-4D97-AF65-F5344CB8AC3E}">
        <p14:creationId xmlns:p14="http://schemas.microsoft.com/office/powerpoint/2010/main" val="95653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194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March 27, 2023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03589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10"/>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defTabSz="914400"/>
            <a:r>
              <a:rPr lang="en-GB" sz="1000" b="1" dirty="0">
                <a:solidFill>
                  <a:prstClr val="white"/>
                </a:solidFill>
                <a:latin typeface="Calibri"/>
              </a:rPr>
              <a:t>Trinity College Dublin, </a:t>
            </a:r>
            <a:r>
              <a:rPr lang="en-GB" sz="1000" dirty="0">
                <a:solidFill>
                  <a:prstClr val="white"/>
                </a:solidFill>
                <a:latin typeface="Calibri"/>
              </a:rPr>
              <a:t>The University of Dublin</a:t>
            </a:r>
          </a:p>
        </p:txBody>
      </p:sp>
    </p:spTree>
    <p:extLst>
      <p:ext uri="{BB962C8B-B14F-4D97-AF65-F5344CB8AC3E}">
        <p14:creationId xmlns:p14="http://schemas.microsoft.com/office/powerpoint/2010/main" val="122540017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p:txStyles>
    <p:titleStyle>
      <a:lvl1pPr algn="l" defTabSz="914400" rtl="0" eaLnBrk="1" latinLnBrk="0" hangingPunct="1">
        <a:spcBef>
          <a:spcPct val="0"/>
        </a:spcBef>
        <a:buNone/>
        <a:defRPr sz="3600" b="0" kern="1200">
          <a:solidFill>
            <a:srgbClr val="0E73B9"/>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8675" y="4032996"/>
            <a:ext cx="7500938" cy="1206824"/>
          </a:xfrm>
        </p:spPr>
        <p:txBody>
          <a:bodyPr/>
          <a:lstStyle/>
          <a:p>
            <a:r>
              <a:rPr lang="en-IE" sz="3600" b="1" dirty="0"/>
              <a:t>Equality, Diversity, and Inclusion</a:t>
            </a:r>
          </a:p>
          <a:p>
            <a:r>
              <a:rPr lang="en-IE" sz="3600" b="1" dirty="0"/>
              <a:t>Update – March 2023</a:t>
            </a:r>
            <a:endParaRPr lang="en-GB" sz="3600" b="1" dirty="0"/>
          </a:p>
        </p:txBody>
      </p:sp>
    </p:spTree>
    <p:extLst>
      <p:ext uri="{BB962C8B-B14F-4D97-AF65-F5344CB8AC3E}">
        <p14:creationId xmlns:p14="http://schemas.microsoft.com/office/powerpoint/2010/main" val="96706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Staff survey</a:t>
            </a:r>
          </a:p>
        </p:txBody>
      </p:sp>
      <p:sp>
        <p:nvSpPr>
          <p:cNvPr id="3" name="Text Placeholder 2"/>
          <p:cNvSpPr>
            <a:spLocks noGrp="1"/>
          </p:cNvSpPr>
          <p:nvPr>
            <p:ph type="body" sz="quarter" idx="10"/>
          </p:nvPr>
        </p:nvSpPr>
        <p:spPr>
          <a:xfrm>
            <a:off x="430924" y="1513490"/>
            <a:ext cx="8166537" cy="4407773"/>
          </a:xfrm>
        </p:spPr>
        <p:txBody>
          <a:bodyPr/>
          <a:lstStyle/>
          <a:p>
            <a:pPr marL="457200" indent="-457200">
              <a:buFont typeface="Arial" panose="020B0604020202020204" pitchFamily="34" charset="0"/>
              <a:buChar char="•"/>
            </a:pPr>
            <a:r>
              <a:rPr lang="en-US" sz="2400" b="0" dirty="0"/>
              <a:t>78.9% straight/heterosexual, 10.5% bisexual, 5.3% gay/lesbian, 5.3% other</a:t>
            </a:r>
          </a:p>
          <a:p>
            <a:pPr marL="457200" indent="-457200">
              <a:buFont typeface="Arial" panose="020B0604020202020204" pitchFamily="34" charset="0"/>
              <a:buChar char="•"/>
            </a:pPr>
            <a:r>
              <a:rPr lang="en-US" sz="2400" b="0" dirty="0"/>
              <a:t>62.5% female, 37.5% male, none other genders nor with trans history</a:t>
            </a:r>
          </a:p>
          <a:p>
            <a:pPr marL="457200" indent="-457200">
              <a:buFont typeface="Arial" panose="020B0604020202020204" pitchFamily="34" charset="0"/>
              <a:buChar char="•"/>
            </a:pPr>
            <a:r>
              <a:rPr lang="en-US" sz="2400" b="0" dirty="0"/>
              <a:t>2.5% minority ethnic background</a:t>
            </a:r>
          </a:p>
          <a:p>
            <a:pPr marL="457200" indent="-457200">
              <a:buFont typeface="Arial" panose="020B0604020202020204" pitchFamily="34" charset="0"/>
              <a:buChar char="•"/>
            </a:pPr>
            <a:r>
              <a:rPr lang="en-US" sz="2400" b="0" dirty="0"/>
              <a:t>51.2% with caring responsibilities</a:t>
            </a:r>
          </a:p>
          <a:p>
            <a:pPr marL="457200" indent="-457200">
              <a:buFont typeface="Arial" panose="020B0604020202020204" pitchFamily="34" charset="0"/>
              <a:buChar char="•"/>
            </a:pPr>
            <a:r>
              <a:rPr lang="en-US" sz="2400" b="0" dirty="0"/>
              <a:t>42.9% on permanent contract, 28.6% on CID., 14.3% fixed term, and 14.3% specific purpose</a:t>
            </a:r>
          </a:p>
          <a:p>
            <a:pPr marL="457200" indent="-457200">
              <a:buFont typeface="Arial" panose="020B0604020202020204" pitchFamily="34" charset="0"/>
              <a:buChar char="•"/>
            </a:pPr>
            <a:endParaRPr lang="en-US" sz="2400" b="0" dirty="0"/>
          </a:p>
        </p:txBody>
      </p:sp>
    </p:spTree>
    <p:extLst>
      <p:ext uri="{BB962C8B-B14F-4D97-AF65-F5344CB8AC3E}">
        <p14:creationId xmlns:p14="http://schemas.microsoft.com/office/powerpoint/2010/main" val="169344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Staff survey</a:t>
            </a:r>
          </a:p>
        </p:txBody>
      </p:sp>
      <p:sp>
        <p:nvSpPr>
          <p:cNvPr id="3" name="Text Placeholder 2"/>
          <p:cNvSpPr>
            <a:spLocks noGrp="1"/>
          </p:cNvSpPr>
          <p:nvPr>
            <p:ph type="body" sz="quarter" idx="10"/>
          </p:nvPr>
        </p:nvSpPr>
        <p:spPr>
          <a:xfrm>
            <a:off x="430924" y="1513490"/>
            <a:ext cx="8166537" cy="4407773"/>
          </a:xfrm>
        </p:spPr>
        <p:txBody>
          <a:bodyPr/>
          <a:lstStyle/>
          <a:p>
            <a:pPr marL="457200" indent="-457200">
              <a:buFont typeface="Arial" panose="020B0604020202020204" pitchFamily="34" charset="0"/>
              <a:buChar char="•"/>
            </a:pPr>
            <a:r>
              <a:rPr lang="en-US" sz="2400" b="0" dirty="0"/>
              <a:t>78.9% straight/heterosexual, 10.5% bisexual, 5.3% gay/lesbian, 5.3% other</a:t>
            </a:r>
          </a:p>
          <a:p>
            <a:pPr marL="457200" indent="-457200">
              <a:buFont typeface="Arial" panose="020B0604020202020204" pitchFamily="34" charset="0"/>
              <a:buChar char="•"/>
            </a:pPr>
            <a:r>
              <a:rPr lang="en-US" sz="2400" b="0" dirty="0"/>
              <a:t>62.5% female, 37.5% male, none other genders nor with trans history</a:t>
            </a:r>
          </a:p>
          <a:p>
            <a:pPr marL="457200" indent="-457200">
              <a:buFont typeface="Arial" panose="020B0604020202020204" pitchFamily="34" charset="0"/>
              <a:buChar char="•"/>
            </a:pPr>
            <a:r>
              <a:rPr lang="en-US" sz="2400" b="0" dirty="0"/>
              <a:t>2.5% minority ethnic background</a:t>
            </a:r>
          </a:p>
          <a:p>
            <a:pPr marL="457200" indent="-457200">
              <a:buFont typeface="Arial" panose="020B0604020202020204" pitchFamily="34" charset="0"/>
              <a:buChar char="•"/>
            </a:pPr>
            <a:r>
              <a:rPr lang="en-US" sz="2400" b="0" dirty="0"/>
              <a:t>51.2% with caring responsibilities</a:t>
            </a:r>
          </a:p>
          <a:p>
            <a:pPr marL="457200" indent="-457200">
              <a:buFont typeface="Arial" panose="020B0604020202020204" pitchFamily="34" charset="0"/>
              <a:buChar char="•"/>
            </a:pPr>
            <a:r>
              <a:rPr lang="en-US" sz="2400" b="0" dirty="0"/>
              <a:t>42.9% on permanent contract, 28.6% on CID., 14.3% fixed term, and 14.3% specific purpose</a:t>
            </a:r>
          </a:p>
          <a:p>
            <a:pPr marL="457200" indent="-457200">
              <a:buFont typeface="Arial" panose="020B0604020202020204" pitchFamily="34" charset="0"/>
              <a:buChar char="•"/>
            </a:pPr>
            <a:r>
              <a:rPr lang="en-US" sz="2400" b="0" dirty="0"/>
              <a:t>78.7% full-time, 21.3% part-time</a:t>
            </a:r>
          </a:p>
          <a:p>
            <a:pPr marL="457200" indent="-457200">
              <a:buFont typeface="Arial" panose="020B0604020202020204" pitchFamily="34" charset="0"/>
              <a:buChar char="•"/>
            </a:pPr>
            <a:endParaRPr lang="en-US" sz="2400" b="0" dirty="0"/>
          </a:p>
        </p:txBody>
      </p:sp>
    </p:spTree>
    <p:extLst>
      <p:ext uri="{BB962C8B-B14F-4D97-AF65-F5344CB8AC3E}">
        <p14:creationId xmlns:p14="http://schemas.microsoft.com/office/powerpoint/2010/main" val="3803538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Staff survey</a:t>
            </a:r>
          </a:p>
        </p:txBody>
      </p:sp>
      <p:pic>
        <p:nvPicPr>
          <p:cNvPr id="6" name="Picture 5">
            <a:extLst>
              <a:ext uri="{FF2B5EF4-FFF2-40B4-BE49-F238E27FC236}">
                <a16:creationId xmlns:a16="http://schemas.microsoft.com/office/drawing/2014/main" id="{7C8E4B78-4C15-578D-A575-8894C633BD62}"/>
              </a:ext>
            </a:extLst>
          </p:cNvPr>
          <p:cNvPicPr>
            <a:picLocks noChangeAspect="1"/>
          </p:cNvPicPr>
          <p:nvPr/>
        </p:nvPicPr>
        <p:blipFill>
          <a:blip r:embed="rId3"/>
          <a:stretch>
            <a:fillRect/>
          </a:stretch>
        </p:blipFill>
        <p:spPr>
          <a:xfrm>
            <a:off x="1028897" y="1175187"/>
            <a:ext cx="8115103" cy="5057448"/>
          </a:xfrm>
          <a:prstGeom prst="rect">
            <a:avLst/>
          </a:prstGeom>
        </p:spPr>
      </p:pic>
      <p:sp>
        <p:nvSpPr>
          <p:cNvPr id="7" name="TextBox 6">
            <a:extLst>
              <a:ext uri="{FF2B5EF4-FFF2-40B4-BE49-F238E27FC236}">
                <a16:creationId xmlns:a16="http://schemas.microsoft.com/office/drawing/2014/main" id="{2B102BE6-E8BB-92BA-A7DF-5B4E9379BC37}"/>
              </a:ext>
            </a:extLst>
          </p:cNvPr>
          <p:cNvSpPr txBox="1"/>
          <p:nvPr/>
        </p:nvSpPr>
        <p:spPr>
          <a:xfrm>
            <a:off x="73572" y="945849"/>
            <a:ext cx="955325" cy="646331"/>
          </a:xfrm>
          <a:prstGeom prst="rect">
            <a:avLst/>
          </a:prstGeom>
          <a:noFill/>
        </p:spPr>
        <p:txBody>
          <a:bodyPr wrap="square" rtlCol="0">
            <a:spAutoFit/>
          </a:bodyPr>
          <a:lstStyle/>
          <a:p>
            <a:r>
              <a:rPr lang="en-IE" dirty="0"/>
              <a:t>Strongly agree</a:t>
            </a:r>
          </a:p>
        </p:txBody>
      </p:sp>
      <p:sp>
        <p:nvSpPr>
          <p:cNvPr id="8" name="TextBox 7">
            <a:extLst>
              <a:ext uri="{FF2B5EF4-FFF2-40B4-BE49-F238E27FC236}">
                <a16:creationId xmlns:a16="http://schemas.microsoft.com/office/drawing/2014/main" id="{BF78DEBA-F327-1AC4-E940-FD02CCEEE241}"/>
              </a:ext>
            </a:extLst>
          </p:cNvPr>
          <p:cNvSpPr txBox="1"/>
          <p:nvPr/>
        </p:nvSpPr>
        <p:spPr>
          <a:xfrm>
            <a:off x="73571" y="4850442"/>
            <a:ext cx="1103588" cy="646331"/>
          </a:xfrm>
          <a:prstGeom prst="rect">
            <a:avLst/>
          </a:prstGeom>
          <a:noFill/>
        </p:spPr>
        <p:txBody>
          <a:bodyPr wrap="square" rtlCol="0">
            <a:spAutoFit/>
          </a:bodyPr>
          <a:lstStyle/>
          <a:p>
            <a:r>
              <a:rPr lang="en-IE" dirty="0"/>
              <a:t>Strongly disagree</a:t>
            </a:r>
          </a:p>
        </p:txBody>
      </p:sp>
      <p:sp>
        <p:nvSpPr>
          <p:cNvPr id="9" name="TextBox 8">
            <a:extLst>
              <a:ext uri="{FF2B5EF4-FFF2-40B4-BE49-F238E27FC236}">
                <a16:creationId xmlns:a16="http://schemas.microsoft.com/office/drawing/2014/main" id="{B7343215-2F1D-C00B-0D14-E59EAAA8816F}"/>
              </a:ext>
            </a:extLst>
          </p:cNvPr>
          <p:cNvSpPr txBox="1"/>
          <p:nvPr/>
        </p:nvSpPr>
        <p:spPr>
          <a:xfrm>
            <a:off x="-73572" y="3533531"/>
            <a:ext cx="1250731" cy="646331"/>
          </a:xfrm>
          <a:prstGeom prst="rect">
            <a:avLst/>
          </a:prstGeom>
          <a:noFill/>
        </p:spPr>
        <p:txBody>
          <a:bodyPr wrap="square" rtlCol="0">
            <a:spAutoFit/>
          </a:bodyPr>
          <a:lstStyle/>
          <a:p>
            <a:r>
              <a:rPr lang="en-IE" dirty="0"/>
              <a:t>Somewhat disagree</a:t>
            </a:r>
          </a:p>
        </p:txBody>
      </p:sp>
      <p:sp>
        <p:nvSpPr>
          <p:cNvPr id="11" name="Rectangle 10">
            <a:extLst>
              <a:ext uri="{FF2B5EF4-FFF2-40B4-BE49-F238E27FC236}">
                <a16:creationId xmlns:a16="http://schemas.microsoft.com/office/drawing/2014/main" id="{854F8859-4D81-143E-B675-EECD58AACA60}"/>
              </a:ext>
            </a:extLst>
          </p:cNvPr>
          <p:cNvSpPr/>
          <p:nvPr/>
        </p:nvSpPr>
        <p:spPr>
          <a:xfrm>
            <a:off x="1467293" y="3657600"/>
            <a:ext cx="812335" cy="136096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a:extLst>
              <a:ext uri="{FF2B5EF4-FFF2-40B4-BE49-F238E27FC236}">
                <a16:creationId xmlns:a16="http://schemas.microsoft.com/office/drawing/2014/main" id="{761FE2E0-B7C2-D4F8-CA1F-7AEEE8F5CC89}"/>
              </a:ext>
            </a:extLst>
          </p:cNvPr>
          <p:cNvSpPr/>
          <p:nvPr/>
        </p:nvSpPr>
        <p:spPr>
          <a:xfrm>
            <a:off x="2535316" y="4030579"/>
            <a:ext cx="812335" cy="1034299"/>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FFF00"/>
              </a:solidFill>
            </a:endParaRPr>
          </a:p>
        </p:txBody>
      </p:sp>
    </p:spTree>
    <p:extLst>
      <p:ext uri="{BB962C8B-B14F-4D97-AF65-F5344CB8AC3E}">
        <p14:creationId xmlns:p14="http://schemas.microsoft.com/office/powerpoint/2010/main" val="175169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Staff survey</a:t>
            </a:r>
          </a:p>
        </p:txBody>
      </p:sp>
      <p:sp>
        <p:nvSpPr>
          <p:cNvPr id="7" name="TextBox 6">
            <a:extLst>
              <a:ext uri="{FF2B5EF4-FFF2-40B4-BE49-F238E27FC236}">
                <a16:creationId xmlns:a16="http://schemas.microsoft.com/office/drawing/2014/main" id="{2B102BE6-E8BB-92BA-A7DF-5B4E9379BC37}"/>
              </a:ext>
            </a:extLst>
          </p:cNvPr>
          <p:cNvSpPr txBox="1"/>
          <p:nvPr/>
        </p:nvSpPr>
        <p:spPr>
          <a:xfrm>
            <a:off x="73572" y="945849"/>
            <a:ext cx="955325" cy="646331"/>
          </a:xfrm>
          <a:prstGeom prst="rect">
            <a:avLst/>
          </a:prstGeom>
          <a:noFill/>
        </p:spPr>
        <p:txBody>
          <a:bodyPr wrap="square" rtlCol="0">
            <a:spAutoFit/>
          </a:bodyPr>
          <a:lstStyle/>
          <a:p>
            <a:r>
              <a:rPr lang="en-IE" dirty="0"/>
              <a:t>Strongly agree</a:t>
            </a:r>
          </a:p>
        </p:txBody>
      </p:sp>
      <p:sp>
        <p:nvSpPr>
          <p:cNvPr id="8" name="TextBox 7">
            <a:extLst>
              <a:ext uri="{FF2B5EF4-FFF2-40B4-BE49-F238E27FC236}">
                <a16:creationId xmlns:a16="http://schemas.microsoft.com/office/drawing/2014/main" id="{BF78DEBA-F327-1AC4-E940-FD02CCEEE241}"/>
              </a:ext>
            </a:extLst>
          </p:cNvPr>
          <p:cNvSpPr txBox="1"/>
          <p:nvPr/>
        </p:nvSpPr>
        <p:spPr>
          <a:xfrm>
            <a:off x="73571" y="4850442"/>
            <a:ext cx="1103588" cy="646331"/>
          </a:xfrm>
          <a:prstGeom prst="rect">
            <a:avLst/>
          </a:prstGeom>
          <a:noFill/>
        </p:spPr>
        <p:txBody>
          <a:bodyPr wrap="square" rtlCol="0">
            <a:spAutoFit/>
          </a:bodyPr>
          <a:lstStyle/>
          <a:p>
            <a:r>
              <a:rPr lang="en-IE" dirty="0"/>
              <a:t>Strongly disagree</a:t>
            </a:r>
          </a:p>
        </p:txBody>
      </p:sp>
      <p:sp>
        <p:nvSpPr>
          <p:cNvPr id="9" name="TextBox 8">
            <a:extLst>
              <a:ext uri="{FF2B5EF4-FFF2-40B4-BE49-F238E27FC236}">
                <a16:creationId xmlns:a16="http://schemas.microsoft.com/office/drawing/2014/main" id="{B7343215-2F1D-C00B-0D14-E59EAAA8816F}"/>
              </a:ext>
            </a:extLst>
          </p:cNvPr>
          <p:cNvSpPr txBox="1"/>
          <p:nvPr/>
        </p:nvSpPr>
        <p:spPr>
          <a:xfrm>
            <a:off x="-73572" y="3533531"/>
            <a:ext cx="1250731" cy="646331"/>
          </a:xfrm>
          <a:prstGeom prst="rect">
            <a:avLst/>
          </a:prstGeom>
          <a:noFill/>
        </p:spPr>
        <p:txBody>
          <a:bodyPr wrap="square" rtlCol="0">
            <a:spAutoFit/>
          </a:bodyPr>
          <a:lstStyle/>
          <a:p>
            <a:r>
              <a:rPr lang="en-IE" dirty="0"/>
              <a:t>Somewhat disagree</a:t>
            </a:r>
          </a:p>
        </p:txBody>
      </p:sp>
      <p:pic>
        <p:nvPicPr>
          <p:cNvPr id="4" name="Picture 3">
            <a:extLst>
              <a:ext uri="{FF2B5EF4-FFF2-40B4-BE49-F238E27FC236}">
                <a16:creationId xmlns:a16="http://schemas.microsoft.com/office/drawing/2014/main" id="{0D7F422C-D832-6299-3755-760838168124}"/>
              </a:ext>
            </a:extLst>
          </p:cNvPr>
          <p:cNvPicPr>
            <a:picLocks noChangeAspect="1"/>
          </p:cNvPicPr>
          <p:nvPr/>
        </p:nvPicPr>
        <p:blipFill>
          <a:blip r:embed="rId3"/>
          <a:stretch>
            <a:fillRect/>
          </a:stretch>
        </p:blipFill>
        <p:spPr>
          <a:xfrm>
            <a:off x="1028897" y="1028042"/>
            <a:ext cx="8064508" cy="5025917"/>
          </a:xfrm>
          <a:prstGeom prst="rect">
            <a:avLst/>
          </a:prstGeom>
        </p:spPr>
      </p:pic>
      <p:sp>
        <p:nvSpPr>
          <p:cNvPr id="5" name="Rectangle 4">
            <a:extLst>
              <a:ext uri="{FF2B5EF4-FFF2-40B4-BE49-F238E27FC236}">
                <a16:creationId xmlns:a16="http://schemas.microsoft.com/office/drawing/2014/main" id="{ED7FA870-7102-DEB6-5FD1-BB2B008ACBB6}"/>
              </a:ext>
            </a:extLst>
          </p:cNvPr>
          <p:cNvSpPr/>
          <p:nvPr/>
        </p:nvSpPr>
        <p:spPr>
          <a:xfrm>
            <a:off x="1467293" y="3232298"/>
            <a:ext cx="812335" cy="178626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a:extLst>
              <a:ext uri="{FF2B5EF4-FFF2-40B4-BE49-F238E27FC236}">
                <a16:creationId xmlns:a16="http://schemas.microsoft.com/office/drawing/2014/main" id="{DC01230A-DD0F-B557-9E58-8ED4B00479E4}"/>
              </a:ext>
            </a:extLst>
          </p:cNvPr>
          <p:cNvSpPr/>
          <p:nvPr/>
        </p:nvSpPr>
        <p:spPr>
          <a:xfrm>
            <a:off x="2545669" y="3625702"/>
            <a:ext cx="812335" cy="137359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TextBox 12">
            <a:extLst>
              <a:ext uri="{FF2B5EF4-FFF2-40B4-BE49-F238E27FC236}">
                <a16:creationId xmlns:a16="http://schemas.microsoft.com/office/drawing/2014/main" id="{D252D443-9804-F56D-A6BD-BE1FEA31E390}"/>
              </a:ext>
            </a:extLst>
          </p:cNvPr>
          <p:cNvSpPr txBox="1"/>
          <p:nvPr/>
        </p:nvSpPr>
        <p:spPr>
          <a:xfrm>
            <a:off x="-73572" y="2208879"/>
            <a:ext cx="1250731" cy="646331"/>
          </a:xfrm>
          <a:prstGeom prst="rect">
            <a:avLst/>
          </a:prstGeom>
          <a:noFill/>
        </p:spPr>
        <p:txBody>
          <a:bodyPr wrap="square" rtlCol="0">
            <a:spAutoFit/>
          </a:bodyPr>
          <a:lstStyle/>
          <a:p>
            <a:r>
              <a:rPr lang="en-IE" dirty="0"/>
              <a:t>Somewhat agree</a:t>
            </a:r>
          </a:p>
        </p:txBody>
      </p:sp>
    </p:spTree>
    <p:extLst>
      <p:ext uri="{BB962C8B-B14F-4D97-AF65-F5344CB8AC3E}">
        <p14:creationId xmlns:p14="http://schemas.microsoft.com/office/powerpoint/2010/main" val="251388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Staff survey</a:t>
            </a:r>
          </a:p>
        </p:txBody>
      </p:sp>
      <p:pic>
        <p:nvPicPr>
          <p:cNvPr id="9" name="Picture 8">
            <a:extLst>
              <a:ext uri="{FF2B5EF4-FFF2-40B4-BE49-F238E27FC236}">
                <a16:creationId xmlns:a16="http://schemas.microsoft.com/office/drawing/2014/main" id="{0FF84646-4D1D-6A2E-49BC-E0E9B75D9392}"/>
              </a:ext>
            </a:extLst>
          </p:cNvPr>
          <p:cNvPicPr>
            <a:picLocks noChangeAspect="1"/>
          </p:cNvPicPr>
          <p:nvPr/>
        </p:nvPicPr>
        <p:blipFill>
          <a:blip r:embed="rId3"/>
          <a:stretch>
            <a:fillRect/>
          </a:stretch>
        </p:blipFill>
        <p:spPr>
          <a:xfrm>
            <a:off x="118884" y="1136532"/>
            <a:ext cx="9025116" cy="4303920"/>
          </a:xfrm>
          <a:prstGeom prst="rect">
            <a:avLst/>
          </a:prstGeom>
        </p:spPr>
      </p:pic>
      <p:pic>
        <p:nvPicPr>
          <p:cNvPr id="11" name="Picture 10">
            <a:extLst>
              <a:ext uri="{FF2B5EF4-FFF2-40B4-BE49-F238E27FC236}">
                <a16:creationId xmlns:a16="http://schemas.microsoft.com/office/drawing/2014/main" id="{FC6CE3A1-EDAB-4963-2A8D-D83206C5517D}"/>
              </a:ext>
            </a:extLst>
          </p:cNvPr>
          <p:cNvPicPr>
            <a:picLocks noChangeAspect="1"/>
          </p:cNvPicPr>
          <p:nvPr/>
        </p:nvPicPr>
        <p:blipFill>
          <a:blip r:embed="rId4"/>
          <a:stretch>
            <a:fillRect/>
          </a:stretch>
        </p:blipFill>
        <p:spPr>
          <a:xfrm>
            <a:off x="118884" y="1136532"/>
            <a:ext cx="8967946" cy="4087109"/>
          </a:xfrm>
          <a:prstGeom prst="rect">
            <a:avLst/>
          </a:prstGeom>
        </p:spPr>
      </p:pic>
    </p:spTree>
    <p:extLst>
      <p:ext uri="{BB962C8B-B14F-4D97-AF65-F5344CB8AC3E}">
        <p14:creationId xmlns:p14="http://schemas.microsoft.com/office/powerpoint/2010/main" val="367829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Teaching tips</a:t>
            </a:r>
          </a:p>
        </p:txBody>
      </p:sp>
      <p:sp>
        <p:nvSpPr>
          <p:cNvPr id="3" name="Text Placeholder 2"/>
          <p:cNvSpPr>
            <a:spLocks noGrp="1"/>
          </p:cNvSpPr>
          <p:nvPr>
            <p:ph type="body" sz="quarter" idx="10"/>
          </p:nvPr>
        </p:nvSpPr>
        <p:spPr>
          <a:xfrm>
            <a:off x="708917" y="1513490"/>
            <a:ext cx="7620696" cy="4407773"/>
          </a:xfrm>
        </p:spPr>
        <p:txBody>
          <a:bodyPr/>
          <a:lstStyle/>
          <a:p>
            <a:pPr marL="457200" indent="-457200">
              <a:buFont typeface="Arial" panose="020B0604020202020204" pitchFamily="34" charset="0"/>
              <a:buChar char="•"/>
            </a:pPr>
            <a:r>
              <a:rPr lang="en-US" sz="2400" b="0" dirty="0"/>
              <a:t>He/she </a:t>
            </a:r>
            <a:r>
              <a:rPr lang="en-US" sz="2400" b="0" dirty="0">
                <a:sym typeface="Wingdings" panose="05000000000000000000" pitchFamily="2" charset="2"/>
              </a:rPr>
              <a:t> non-inclusive</a:t>
            </a:r>
          </a:p>
          <a:p>
            <a:pPr marL="457200" indent="-457200">
              <a:buFont typeface="Arial" panose="020B0604020202020204" pitchFamily="34" charset="0"/>
              <a:buChar char="•"/>
            </a:pPr>
            <a:r>
              <a:rPr lang="en-US" sz="2400" b="0" dirty="0">
                <a:sym typeface="Wingdings" panose="05000000000000000000" pitchFamily="2" charset="2"/>
              </a:rPr>
              <a:t>When providing ‘generic’ examples, don’t just default to male/female, husband/wife, John/Jane, </a:t>
            </a:r>
            <a:r>
              <a:rPr lang="en-US" sz="2400" b="0" dirty="0" err="1">
                <a:sym typeface="Wingdings" panose="05000000000000000000" pitchFamily="2" charset="2"/>
              </a:rPr>
              <a:t>etc</a:t>
            </a:r>
            <a:endParaRPr lang="en-US" sz="2400" b="0" dirty="0">
              <a:sym typeface="Wingdings" panose="05000000000000000000" pitchFamily="2" charset="2"/>
            </a:endParaRPr>
          </a:p>
          <a:p>
            <a:pPr marL="774700" lvl="1" indent="-457200">
              <a:buFont typeface="Arial" panose="020B0604020202020204" pitchFamily="34" charset="0"/>
              <a:buChar char="•"/>
            </a:pPr>
            <a:r>
              <a:rPr lang="en-US" dirty="0">
                <a:sym typeface="Wingdings" panose="05000000000000000000" pitchFamily="2" charset="2"/>
              </a:rPr>
              <a:t>Think about the demographics of the students</a:t>
            </a:r>
          </a:p>
          <a:p>
            <a:pPr marL="457200" indent="-457200">
              <a:buFont typeface="Arial" panose="020B0604020202020204" pitchFamily="34" charset="0"/>
              <a:buChar char="•"/>
            </a:pPr>
            <a:r>
              <a:rPr lang="en-US" sz="2400" b="0" dirty="0">
                <a:sym typeface="Wingdings" panose="05000000000000000000" pitchFamily="2" charset="2"/>
              </a:rPr>
              <a:t>If you are unsure of a person’s gender, use they/them, or ask them  don’t just assume based on name</a:t>
            </a:r>
          </a:p>
          <a:p>
            <a:pPr marL="457200" indent="-457200">
              <a:buFont typeface="Arial" panose="020B0604020202020204" pitchFamily="34" charset="0"/>
              <a:buChar char="•"/>
            </a:pPr>
            <a:r>
              <a:rPr lang="en-US" sz="2400" b="0" dirty="0">
                <a:sym typeface="Wingdings" panose="05000000000000000000" pitchFamily="2" charset="2"/>
              </a:rPr>
              <a:t>Alt-text for figures in </a:t>
            </a:r>
            <a:r>
              <a:rPr lang="en-US" sz="2400" b="0" dirty="0" err="1">
                <a:sym typeface="Wingdings" panose="05000000000000000000" pitchFamily="2" charset="2"/>
              </a:rPr>
              <a:t>powerpoint</a:t>
            </a:r>
            <a:r>
              <a:rPr lang="en-US" sz="2400" b="0" dirty="0">
                <a:sym typeface="Wingdings" panose="05000000000000000000" pitchFamily="2" charset="2"/>
              </a:rPr>
              <a:t> </a:t>
            </a:r>
            <a:r>
              <a:rPr lang="en-US" sz="2400" b="0">
                <a:sym typeface="Wingdings" panose="05000000000000000000" pitchFamily="2" charset="2"/>
              </a:rPr>
              <a:t>etc</a:t>
            </a:r>
            <a:endParaRPr lang="en-US" b="0" dirty="0"/>
          </a:p>
        </p:txBody>
      </p:sp>
    </p:spTree>
    <p:extLst>
      <p:ext uri="{BB962C8B-B14F-4D97-AF65-F5344CB8AC3E}">
        <p14:creationId xmlns:p14="http://schemas.microsoft.com/office/powerpoint/2010/main" val="229680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6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What is EDI?</a:t>
            </a:r>
          </a:p>
        </p:txBody>
      </p:sp>
      <p:sp>
        <p:nvSpPr>
          <p:cNvPr id="3" name="Text Placeholder 2"/>
          <p:cNvSpPr>
            <a:spLocks noGrp="1"/>
          </p:cNvSpPr>
          <p:nvPr>
            <p:ph type="body" sz="quarter" idx="10"/>
          </p:nvPr>
        </p:nvSpPr>
        <p:spPr>
          <a:xfrm>
            <a:off x="708917" y="1513490"/>
            <a:ext cx="7620696" cy="4407773"/>
          </a:xfrm>
        </p:spPr>
        <p:txBody>
          <a:bodyPr/>
          <a:lstStyle/>
          <a:p>
            <a:r>
              <a:rPr lang="en-US" sz="2400" b="0" dirty="0"/>
              <a:t>“</a:t>
            </a:r>
            <a:r>
              <a:rPr lang="en-IE" sz="2400" b="0" dirty="0"/>
              <a:t>We are committed to creating an inclusive, diverse, and pluralist College community and a positive environment in which all can participate, and all are recognised fully for their contributions. We are committed on all equality grounds to protecting staff and students from discrimination and to ensuring that diversity is promoted and celebrated.”</a:t>
            </a:r>
            <a:endParaRPr lang="en-US" sz="2400" b="0" dirty="0"/>
          </a:p>
          <a:p>
            <a:pPr marL="457200" indent="-457200">
              <a:buFont typeface="Arial" panose="020B0604020202020204" pitchFamily="34" charset="0"/>
              <a:buChar char="•"/>
            </a:pPr>
            <a:endParaRPr lang="en-US" sz="2400" b="0" dirty="0"/>
          </a:p>
        </p:txBody>
      </p:sp>
    </p:spTree>
    <p:extLst>
      <p:ext uri="{BB962C8B-B14F-4D97-AF65-F5344CB8AC3E}">
        <p14:creationId xmlns:p14="http://schemas.microsoft.com/office/powerpoint/2010/main" val="281670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Who are we?</a:t>
            </a:r>
          </a:p>
        </p:txBody>
      </p:sp>
      <p:sp>
        <p:nvSpPr>
          <p:cNvPr id="3" name="Text Placeholder 2"/>
          <p:cNvSpPr>
            <a:spLocks noGrp="1"/>
          </p:cNvSpPr>
          <p:nvPr>
            <p:ph type="body" sz="quarter" idx="10"/>
          </p:nvPr>
        </p:nvSpPr>
        <p:spPr>
          <a:xfrm>
            <a:off x="536028" y="1513490"/>
            <a:ext cx="8166537" cy="4407773"/>
          </a:xfrm>
        </p:spPr>
        <p:txBody>
          <a:bodyPr/>
          <a:lstStyle/>
          <a:p>
            <a:pPr marL="457200" indent="-457200">
              <a:buFont typeface="Arial" panose="020B0604020202020204" pitchFamily="34" charset="0"/>
              <a:buChar char="•"/>
            </a:pPr>
            <a:r>
              <a:rPr lang="en-US" sz="2400" dirty="0"/>
              <a:t>20 members, including students and staff</a:t>
            </a:r>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r>
              <a:rPr lang="en-US" sz="2400" dirty="0"/>
              <a:t>Five working groups</a:t>
            </a:r>
          </a:p>
          <a:p>
            <a:pPr marL="774700" lvl="1" indent="-457200">
              <a:buFont typeface="Arial" panose="020B0604020202020204" pitchFamily="34" charset="0"/>
              <a:buChar char="•"/>
            </a:pPr>
            <a:r>
              <a:rPr lang="en-US" b="0" dirty="0"/>
              <a:t>Culture (Lead: Adele Grazi)</a:t>
            </a:r>
          </a:p>
          <a:p>
            <a:pPr marL="774700" lvl="1" indent="-457200">
              <a:buFont typeface="Arial" panose="020B0604020202020204" pitchFamily="34" charset="0"/>
              <a:buChar char="•"/>
            </a:pPr>
            <a:r>
              <a:rPr lang="en-US" dirty="0"/>
              <a:t>Staff recruitment, development, and progression (Redmond O’Connell)</a:t>
            </a:r>
          </a:p>
          <a:p>
            <a:pPr marL="774700" lvl="1" indent="-457200">
              <a:buFont typeface="Arial" panose="020B0604020202020204" pitchFamily="34" charset="0"/>
              <a:buChar char="•"/>
            </a:pPr>
            <a:r>
              <a:rPr lang="en-US" b="0" dirty="0"/>
              <a:t>Student recruitment and support (Lorraine Swords)</a:t>
            </a:r>
          </a:p>
          <a:p>
            <a:pPr marL="774700" lvl="1" indent="-457200">
              <a:buFont typeface="Arial" panose="020B0604020202020204" pitchFamily="34" charset="0"/>
              <a:buChar char="•"/>
            </a:pPr>
            <a:r>
              <a:rPr lang="en-US" dirty="0"/>
              <a:t>Governance, policies, and data (Clare Kelly &amp; Kristin Hadfield)</a:t>
            </a:r>
          </a:p>
          <a:p>
            <a:pPr marL="774700" lvl="1" indent="-457200">
              <a:buFont typeface="Arial" panose="020B0604020202020204" pitchFamily="34" charset="0"/>
              <a:buChar char="•"/>
            </a:pPr>
            <a:r>
              <a:rPr lang="en-US" b="0" dirty="0"/>
              <a:t>Communications and marketing (Michael Gormley)</a:t>
            </a:r>
          </a:p>
          <a:p>
            <a:pPr marL="457200" indent="-457200">
              <a:buFont typeface="Arial" panose="020B0604020202020204" pitchFamily="34" charset="0"/>
              <a:buChar char="•"/>
            </a:pPr>
            <a:endParaRPr lang="en-US" sz="2400" b="0" dirty="0"/>
          </a:p>
        </p:txBody>
      </p:sp>
    </p:spTree>
    <p:extLst>
      <p:ext uri="{BB962C8B-B14F-4D97-AF65-F5344CB8AC3E}">
        <p14:creationId xmlns:p14="http://schemas.microsoft.com/office/powerpoint/2010/main" val="2283082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What are our priorities?</a:t>
            </a:r>
          </a:p>
        </p:txBody>
      </p:sp>
      <p:sp>
        <p:nvSpPr>
          <p:cNvPr id="3" name="Text Placeholder 2"/>
          <p:cNvSpPr>
            <a:spLocks noGrp="1"/>
          </p:cNvSpPr>
          <p:nvPr>
            <p:ph type="body" sz="quarter" idx="10"/>
          </p:nvPr>
        </p:nvSpPr>
        <p:spPr>
          <a:xfrm>
            <a:off x="664513" y="1308953"/>
            <a:ext cx="7814973" cy="4911373"/>
          </a:xfrm>
        </p:spPr>
        <p:txBody>
          <a:bodyPr/>
          <a:lstStyle/>
          <a:p>
            <a:pPr marL="457200" indent="-457200">
              <a:buFont typeface="Arial" panose="020B0604020202020204" pitchFamily="34" charset="0"/>
              <a:buChar char="•"/>
            </a:pPr>
            <a:r>
              <a:rPr lang="en-US" sz="2400" dirty="0"/>
              <a:t>Athena Swan (2020) </a:t>
            </a:r>
            <a:r>
              <a:rPr lang="en-US" sz="2400" dirty="0">
                <a:sym typeface="Wingdings" panose="05000000000000000000" pitchFamily="2" charset="2"/>
              </a:rPr>
              <a:t> 60 actions</a:t>
            </a:r>
          </a:p>
          <a:p>
            <a:pPr marL="774700" lvl="1" indent="-457200">
              <a:buFont typeface="Arial" panose="020B0604020202020204" pitchFamily="34" charset="0"/>
              <a:buChar char="•"/>
            </a:pPr>
            <a:r>
              <a:rPr lang="en-US" sz="2200" b="0" dirty="0">
                <a:sym typeface="Wingdings" panose="05000000000000000000" pitchFamily="2" charset="2"/>
              </a:rPr>
              <a:t>Equal opportunities in career progression</a:t>
            </a:r>
          </a:p>
          <a:p>
            <a:pPr marL="774700" lvl="1" indent="-457200">
              <a:buFont typeface="Arial" panose="020B0604020202020204" pitchFamily="34" charset="0"/>
              <a:buChar char="•"/>
            </a:pPr>
            <a:r>
              <a:rPr lang="en-US" sz="2200" b="0" dirty="0">
                <a:sym typeface="Wingdings" panose="05000000000000000000" pitchFamily="2" charset="2"/>
              </a:rPr>
              <a:t>Work-life balance</a:t>
            </a:r>
          </a:p>
          <a:p>
            <a:pPr marL="774700" lvl="1" indent="-457200">
              <a:buFont typeface="Arial" panose="020B0604020202020204" pitchFamily="34" charset="0"/>
              <a:buChar char="•"/>
            </a:pPr>
            <a:r>
              <a:rPr lang="en-US" sz="2200" b="0" dirty="0">
                <a:sym typeface="Wingdings" panose="05000000000000000000" pitchFamily="2" charset="2"/>
              </a:rPr>
              <a:t>Building an inclusive culture</a:t>
            </a:r>
          </a:p>
          <a:p>
            <a:pPr marL="774700" lvl="1" indent="-457200">
              <a:buFont typeface="Arial" panose="020B0604020202020204" pitchFamily="34" charset="0"/>
              <a:buChar char="•"/>
            </a:pPr>
            <a:r>
              <a:rPr lang="en-US" sz="2200" b="0" dirty="0">
                <a:sym typeface="Wingdings" panose="05000000000000000000" pitchFamily="2" charset="2"/>
              </a:rPr>
              <a:t>Wellbeing and mental health</a:t>
            </a:r>
          </a:p>
          <a:p>
            <a:pPr marL="774700" lvl="1" indent="-457200">
              <a:buFont typeface="Arial" panose="020B0604020202020204" pitchFamily="34" charset="0"/>
              <a:buChar char="•"/>
            </a:pPr>
            <a:r>
              <a:rPr lang="en-US" sz="2200" b="0" dirty="0">
                <a:sym typeface="Wingdings" panose="05000000000000000000" pitchFamily="2" charset="2"/>
              </a:rPr>
              <a:t>Anti-harassment and bullying</a:t>
            </a:r>
          </a:p>
          <a:p>
            <a:pPr marL="774700" lvl="1" indent="-457200">
              <a:buFont typeface="Arial" panose="020B0604020202020204" pitchFamily="34" charset="0"/>
              <a:buChar char="•"/>
            </a:pPr>
            <a:r>
              <a:rPr lang="en-US" sz="2200" dirty="0">
                <a:sym typeface="Wingdings" panose="05000000000000000000" pitchFamily="2" charset="2"/>
              </a:rPr>
              <a:t>Support for staff and students with disabilities</a:t>
            </a:r>
          </a:p>
          <a:p>
            <a:pPr marL="774700" lvl="1" indent="-457200">
              <a:buFont typeface="Arial" panose="020B0604020202020204" pitchFamily="34" charset="0"/>
              <a:buChar char="•"/>
            </a:pPr>
            <a:r>
              <a:rPr lang="en-US" sz="2200" b="0" dirty="0">
                <a:sym typeface="Wingdings" panose="05000000000000000000" pitchFamily="2" charset="2"/>
              </a:rPr>
              <a:t>Meetings during core hours (10am-4pm)</a:t>
            </a:r>
          </a:p>
          <a:p>
            <a:pPr marL="774700" lvl="1" indent="-457200">
              <a:buFont typeface="Arial" panose="020B0604020202020204" pitchFamily="34" charset="0"/>
              <a:buChar char="•"/>
            </a:pPr>
            <a:r>
              <a:rPr lang="en-US" sz="2200" b="0" dirty="0"/>
              <a:t>(among others)</a:t>
            </a:r>
            <a:endParaRPr lang="en-US" sz="2200" dirty="0"/>
          </a:p>
          <a:p>
            <a:pPr marL="457200" indent="-457200">
              <a:buFont typeface="Arial" panose="020B0604020202020204" pitchFamily="34" charset="0"/>
              <a:buChar char="•"/>
            </a:pPr>
            <a:r>
              <a:rPr lang="en-US" sz="2400" dirty="0">
                <a:solidFill>
                  <a:srgbClr val="FF0000"/>
                </a:solidFill>
              </a:rPr>
              <a:t>Athena Swan 2024!</a:t>
            </a:r>
          </a:p>
        </p:txBody>
      </p:sp>
    </p:spTree>
    <p:extLst>
      <p:ext uri="{BB962C8B-B14F-4D97-AF65-F5344CB8AC3E}">
        <p14:creationId xmlns:p14="http://schemas.microsoft.com/office/powerpoint/2010/main" val="234726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375137"/>
            <a:ext cx="8566484" cy="561600"/>
          </a:xfrm>
        </p:spPr>
        <p:txBody>
          <a:bodyPr/>
          <a:lstStyle/>
          <a:p>
            <a:r>
              <a:rPr lang="en-US" dirty="0"/>
              <a:t>What have we accomplished in the past year?</a:t>
            </a:r>
          </a:p>
        </p:txBody>
      </p:sp>
      <p:sp>
        <p:nvSpPr>
          <p:cNvPr id="3" name="Text Placeholder 2"/>
          <p:cNvSpPr>
            <a:spLocks noGrp="1"/>
          </p:cNvSpPr>
          <p:nvPr>
            <p:ph type="body" sz="quarter" idx="10"/>
          </p:nvPr>
        </p:nvSpPr>
        <p:spPr>
          <a:xfrm>
            <a:off x="409074" y="1395664"/>
            <a:ext cx="8205537" cy="4752474"/>
          </a:xfrm>
        </p:spPr>
        <p:txBody>
          <a:bodyPr/>
          <a:lstStyle/>
          <a:p>
            <a:pPr marL="457200" indent="-457200">
              <a:buFont typeface="Arial" panose="020B0604020202020204" pitchFamily="34" charset="0"/>
              <a:buChar char="•"/>
            </a:pPr>
            <a:r>
              <a:rPr lang="en-US" sz="2300" b="0" dirty="0">
                <a:sym typeface="Wingdings" panose="05000000000000000000" pitchFamily="2" charset="2"/>
              </a:rPr>
              <a:t>Funding from Trinity Inc to conduct research on factors affecting applications to post-grad courses by gender (Lori, Fiona)</a:t>
            </a:r>
          </a:p>
          <a:p>
            <a:pPr marL="457200" indent="-457200">
              <a:buFont typeface="Arial" panose="020B0604020202020204" pitchFamily="34" charset="0"/>
              <a:buChar char="•"/>
            </a:pPr>
            <a:r>
              <a:rPr lang="en-US" sz="2300" b="0" dirty="0">
                <a:sym typeface="Wingdings" panose="05000000000000000000" pitchFamily="2" charset="2"/>
              </a:rPr>
              <a:t>Promotions event + pushing for more staff events and staff-student interaction</a:t>
            </a:r>
          </a:p>
          <a:p>
            <a:pPr marL="457200" indent="-457200">
              <a:buFont typeface="Arial" panose="020B0604020202020204" pitchFamily="34" charset="0"/>
              <a:buChar char="•"/>
            </a:pPr>
            <a:r>
              <a:rPr lang="en-US" sz="2300" b="0" dirty="0"/>
              <a:t>Annual review with Head of School </a:t>
            </a:r>
            <a:r>
              <a:rPr lang="en-US" sz="2300" b="0" dirty="0">
                <a:sym typeface="Wingdings" panose="05000000000000000000" pitchFamily="2" charset="2"/>
              </a:rPr>
              <a:t> in the coming two months</a:t>
            </a:r>
          </a:p>
          <a:p>
            <a:pPr marL="457200" indent="-457200">
              <a:buFont typeface="Arial" panose="020B0604020202020204" pitchFamily="34" charset="0"/>
              <a:buChar char="•"/>
            </a:pPr>
            <a:r>
              <a:rPr lang="en-US" sz="2300" b="0" dirty="0"/>
              <a:t>Data gathering and transparency</a:t>
            </a:r>
          </a:p>
          <a:p>
            <a:pPr marL="457200" indent="-457200">
              <a:buFont typeface="Arial" panose="020B0604020202020204" pitchFamily="34" charset="0"/>
              <a:buChar char="•"/>
            </a:pPr>
            <a:r>
              <a:rPr lang="en-US" sz="2300" b="0" dirty="0">
                <a:solidFill>
                  <a:schemeClr val="accent2"/>
                </a:solidFill>
              </a:rPr>
              <a:t>Some things are changeable only at College level, but we have worked to promote EDI in these</a:t>
            </a:r>
          </a:p>
          <a:p>
            <a:pPr marL="774700" lvl="1" indent="-457200">
              <a:buFont typeface="Arial" panose="020B0604020202020204" pitchFamily="34" charset="0"/>
              <a:buChar char="•"/>
            </a:pPr>
            <a:r>
              <a:rPr lang="en-US" sz="2100" b="0" dirty="0">
                <a:solidFill>
                  <a:schemeClr val="accent2"/>
                </a:solidFill>
              </a:rPr>
              <a:t>Promotions update, hiring procedures, progression, </a:t>
            </a:r>
            <a:r>
              <a:rPr lang="en-US" sz="2100" b="0" dirty="0" err="1">
                <a:solidFill>
                  <a:schemeClr val="accent2"/>
                </a:solidFill>
              </a:rPr>
              <a:t>etc</a:t>
            </a:r>
            <a:endParaRPr lang="en-US" sz="2100" b="0" dirty="0">
              <a:solidFill>
                <a:schemeClr val="accent2"/>
              </a:solidFill>
            </a:endParaRPr>
          </a:p>
        </p:txBody>
      </p:sp>
    </p:spTree>
    <p:extLst>
      <p:ext uri="{BB962C8B-B14F-4D97-AF65-F5344CB8AC3E}">
        <p14:creationId xmlns:p14="http://schemas.microsoft.com/office/powerpoint/2010/main" val="71391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State of EDI issues in the School</a:t>
            </a:r>
          </a:p>
        </p:txBody>
      </p:sp>
      <p:sp>
        <p:nvSpPr>
          <p:cNvPr id="3" name="Text Placeholder 2"/>
          <p:cNvSpPr>
            <a:spLocks noGrp="1"/>
          </p:cNvSpPr>
          <p:nvPr>
            <p:ph type="body" sz="quarter" idx="10"/>
          </p:nvPr>
        </p:nvSpPr>
        <p:spPr>
          <a:xfrm>
            <a:off x="708917" y="1513490"/>
            <a:ext cx="7620696" cy="4407773"/>
          </a:xfrm>
        </p:spPr>
        <p:txBody>
          <a:bodyPr/>
          <a:lstStyle/>
          <a:p>
            <a:pPr marL="457200" indent="-457200">
              <a:buFont typeface="Arial" panose="020B0604020202020204" pitchFamily="34" charset="0"/>
              <a:buChar char="•"/>
            </a:pPr>
            <a:r>
              <a:rPr lang="en-US" sz="2400" b="0" dirty="0"/>
              <a:t>Conducted survey of students – May 2022</a:t>
            </a:r>
          </a:p>
          <a:p>
            <a:pPr marL="774700" lvl="1" indent="-457200">
              <a:buFont typeface="Arial" panose="020B0604020202020204" pitchFamily="34" charset="0"/>
              <a:buChar char="•"/>
            </a:pPr>
            <a:r>
              <a:rPr lang="en-US" sz="2400" b="0" dirty="0"/>
              <a:t>53 respondents</a:t>
            </a:r>
          </a:p>
          <a:p>
            <a:pPr marL="1025525" lvl="2" indent="-457200"/>
            <a:r>
              <a:rPr lang="en-US" sz="2400" b="0" dirty="0"/>
              <a:t>20 undergrad, 13 postgrad masters, 12 PhD, 4 postgrad doctorate, </a:t>
            </a:r>
          </a:p>
          <a:p>
            <a:pPr marL="457200" indent="-457200">
              <a:buFont typeface="Arial" panose="020B0604020202020204" pitchFamily="34" charset="0"/>
              <a:buChar char="•"/>
            </a:pPr>
            <a:r>
              <a:rPr lang="en-US" sz="2400" b="0" dirty="0"/>
              <a:t>Conducted survey of staff - February 2023</a:t>
            </a:r>
          </a:p>
          <a:p>
            <a:pPr marL="774700" lvl="1" indent="-457200">
              <a:buFont typeface="Arial" panose="020B0604020202020204" pitchFamily="34" charset="0"/>
              <a:buChar char="•"/>
            </a:pPr>
            <a:r>
              <a:rPr lang="en-US" sz="2400" b="0" dirty="0"/>
              <a:t>48 respondents</a:t>
            </a:r>
          </a:p>
          <a:p>
            <a:pPr marL="1025525" lvl="2" indent="-457200"/>
            <a:r>
              <a:rPr lang="en-US" sz="2400" b="0" dirty="0">
                <a:sym typeface="Wingdings" panose="05000000000000000000" pitchFamily="2" charset="2"/>
              </a:rPr>
              <a:t>22 academic, 13 administrative, 6 postdocs, 3 research assistants, 2 technical</a:t>
            </a:r>
          </a:p>
          <a:p>
            <a:pPr marL="457200" indent="-457200">
              <a:buFont typeface="Arial" panose="020B0604020202020204" pitchFamily="34" charset="0"/>
              <a:buChar char="•"/>
            </a:pPr>
            <a:r>
              <a:rPr lang="en-IE" sz="2400" b="0" dirty="0">
                <a:sym typeface="Wingdings" panose="05000000000000000000" pitchFamily="2" charset="2"/>
              </a:rPr>
              <a:t>Data from HR and College EDI </a:t>
            </a:r>
            <a:endParaRPr lang="en-US" sz="2400" b="0" dirty="0">
              <a:sym typeface="Wingdings" panose="05000000000000000000" pitchFamily="2" charset="2"/>
            </a:endParaRPr>
          </a:p>
          <a:p>
            <a:pPr marL="774700" lvl="1" indent="-457200"/>
            <a:endParaRPr lang="en-US" sz="2400" b="0" dirty="0"/>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endParaRPr lang="en-US" sz="2400" b="0" dirty="0"/>
          </a:p>
          <a:p>
            <a:pPr marL="457200" indent="-457200">
              <a:buFont typeface="Arial" panose="020B0604020202020204" pitchFamily="34" charset="0"/>
              <a:buChar char="•"/>
            </a:pPr>
            <a:endParaRPr lang="en-US" sz="2400" b="0" dirty="0"/>
          </a:p>
        </p:txBody>
      </p:sp>
    </p:spTree>
    <p:extLst>
      <p:ext uri="{BB962C8B-B14F-4D97-AF65-F5344CB8AC3E}">
        <p14:creationId xmlns:p14="http://schemas.microsoft.com/office/powerpoint/2010/main" val="413309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Student survey</a:t>
            </a:r>
          </a:p>
        </p:txBody>
      </p:sp>
      <p:sp>
        <p:nvSpPr>
          <p:cNvPr id="3" name="Text Placeholder 2"/>
          <p:cNvSpPr>
            <a:spLocks noGrp="1"/>
          </p:cNvSpPr>
          <p:nvPr>
            <p:ph type="body" sz="quarter" idx="10"/>
          </p:nvPr>
        </p:nvSpPr>
        <p:spPr>
          <a:xfrm>
            <a:off x="708917" y="1513490"/>
            <a:ext cx="7620696" cy="4407773"/>
          </a:xfrm>
        </p:spPr>
        <p:txBody>
          <a:bodyPr/>
          <a:lstStyle/>
          <a:p>
            <a:pPr marL="457200" indent="-457200">
              <a:buFont typeface="Arial" panose="020B0604020202020204" pitchFamily="34" charset="0"/>
              <a:buChar char="•"/>
            </a:pPr>
            <a:r>
              <a:rPr lang="en-US" sz="2400" b="0" dirty="0"/>
              <a:t>72% straight/heterosexual, 12% bisexual, 4% gay/lesbian, 4% asexual + 8% prefer not to answer (PNTA)</a:t>
            </a:r>
          </a:p>
          <a:p>
            <a:pPr marL="457200" indent="-457200">
              <a:buFont typeface="Arial" panose="020B0604020202020204" pitchFamily="34" charset="0"/>
              <a:buChar char="•"/>
            </a:pPr>
            <a:r>
              <a:rPr lang="en-US" sz="2400" b="0" dirty="0"/>
              <a:t>74% female, 18% male, 4% non-binary + 4% PNTA</a:t>
            </a:r>
          </a:p>
          <a:p>
            <a:pPr marL="774700" lvl="1" indent="-457200">
              <a:buFont typeface="Arial" panose="020B0604020202020204" pitchFamily="34" charset="0"/>
              <a:buChar char="•"/>
            </a:pPr>
            <a:r>
              <a:rPr lang="en-US" dirty="0"/>
              <a:t>4% have different gender identity from assigned at birth</a:t>
            </a:r>
            <a:endParaRPr lang="en-US" sz="2400" b="0" dirty="0"/>
          </a:p>
          <a:p>
            <a:pPr marL="457200" indent="-457200">
              <a:buFont typeface="Arial" panose="020B0604020202020204" pitchFamily="34" charset="0"/>
              <a:buChar char="•"/>
            </a:pPr>
            <a:r>
              <a:rPr lang="en-US" sz="2400" b="0" dirty="0"/>
              <a:t>18% minority ethnic background</a:t>
            </a:r>
          </a:p>
          <a:p>
            <a:pPr marL="457200" indent="-457200">
              <a:buFont typeface="Arial" panose="020B0604020202020204" pitchFamily="34" charset="0"/>
              <a:buChar char="•"/>
            </a:pPr>
            <a:r>
              <a:rPr lang="en-US" sz="2400" b="0" dirty="0"/>
              <a:t>14% with caring responsibilities</a:t>
            </a:r>
          </a:p>
          <a:p>
            <a:pPr marL="457200" indent="-457200">
              <a:buFont typeface="Arial" panose="020B0604020202020204" pitchFamily="34" charset="0"/>
              <a:buChar char="•"/>
            </a:pPr>
            <a:endParaRPr lang="en-US" sz="2400" b="0" dirty="0"/>
          </a:p>
        </p:txBody>
      </p:sp>
    </p:spTree>
    <p:extLst>
      <p:ext uri="{BB962C8B-B14F-4D97-AF65-F5344CB8AC3E}">
        <p14:creationId xmlns:p14="http://schemas.microsoft.com/office/powerpoint/2010/main" val="2353741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Student survey</a:t>
            </a:r>
          </a:p>
        </p:txBody>
      </p:sp>
      <p:sp>
        <p:nvSpPr>
          <p:cNvPr id="3" name="Text Placeholder 2"/>
          <p:cNvSpPr>
            <a:spLocks noGrp="1"/>
          </p:cNvSpPr>
          <p:nvPr>
            <p:ph type="body" sz="quarter" idx="10"/>
          </p:nvPr>
        </p:nvSpPr>
        <p:spPr>
          <a:xfrm>
            <a:off x="252248" y="1219200"/>
            <a:ext cx="8723586" cy="4702063"/>
          </a:xfrm>
        </p:spPr>
        <p:txBody>
          <a:bodyPr/>
          <a:lstStyle/>
          <a:p>
            <a:pPr marL="457200" indent="-457200">
              <a:buFont typeface="Arial" panose="020B0604020202020204" pitchFamily="34" charset="0"/>
              <a:buChar char="•"/>
            </a:pPr>
            <a:r>
              <a:rPr lang="en-US" sz="1900" b="0" dirty="0"/>
              <a:t>“The prevailing culture and atmosphere in the </a:t>
            </a:r>
            <a:r>
              <a:rPr lang="en-US" sz="1900" b="0" dirty="0" err="1"/>
              <a:t>SoP</a:t>
            </a:r>
            <a:r>
              <a:rPr lang="en-US" sz="1900" b="0" dirty="0"/>
              <a:t> is inclusive and friendly to all” </a:t>
            </a:r>
            <a:r>
              <a:rPr lang="en-US" sz="1900" b="0" dirty="0">
                <a:sym typeface="Wingdings" panose="05000000000000000000" pitchFamily="2" charset="2"/>
              </a:rPr>
              <a:t> </a:t>
            </a:r>
            <a:r>
              <a:rPr lang="en-US" sz="1900" dirty="0"/>
              <a:t>16.7% strongly agree, 60.4% agree, 18.8% neither agree nor disagree, 4.2% disagree</a:t>
            </a:r>
          </a:p>
          <a:p>
            <a:pPr marL="457200" indent="-457200">
              <a:buFont typeface="Arial" panose="020B0604020202020204" pitchFamily="34" charset="0"/>
              <a:buChar char="•"/>
            </a:pPr>
            <a:r>
              <a:rPr lang="en-US" sz="1900" b="0" dirty="0"/>
              <a:t>Male students feel marginalised </a:t>
            </a:r>
            <a:r>
              <a:rPr lang="en-US" sz="1900" b="0" dirty="0">
                <a:sym typeface="Wingdings" panose="05000000000000000000" pitchFamily="2" charset="2"/>
              </a:rPr>
              <a:t> “</a:t>
            </a:r>
            <a:r>
              <a:rPr lang="en-IE" sz="1900" b="0" dirty="0">
                <a:sym typeface="Wingdings" panose="05000000000000000000" pitchFamily="2" charset="2"/>
              </a:rPr>
              <a:t>It feels cynical to refer to myself as the "majority"(white/man/straight) when I know I am one of the few men doing a PhD in my field. it also feels especially bad to see positions or awards advertised to women, when I am (men are) the minority at my level/position”</a:t>
            </a:r>
          </a:p>
          <a:p>
            <a:pPr marL="457200" indent="-457200">
              <a:buFont typeface="Arial" panose="020B0604020202020204" pitchFamily="34" charset="0"/>
              <a:buChar char="•"/>
            </a:pPr>
            <a:r>
              <a:rPr lang="en-IE" sz="1900" b="0" dirty="0">
                <a:sym typeface="Wingdings" panose="05000000000000000000" pitchFamily="2" charset="2"/>
              </a:rPr>
              <a:t>With the cost-of-living crisis, students need dedicated space to store/heat food and eat  “You need more facilities where students can access kitchenettes or even just hot water.”</a:t>
            </a:r>
          </a:p>
          <a:p>
            <a:pPr marL="457200" indent="-457200">
              <a:buFont typeface="Arial" panose="020B0604020202020204" pitchFamily="34" charset="0"/>
              <a:buChar char="•"/>
            </a:pPr>
            <a:r>
              <a:rPr lang="en-IE" sz="1900" b="0" dirty="0">
                <a:sym typeface="Wingdings" panose="05000000000000000000" pitchFamily="2" charset="2"/>
              </a:rPr>
              <a:t>Some students feel they are treated inequitably based on their background  “unless you are a first class student or affluent then the department doesn’t want to know”</a:t>
            </a:r>
          </a:p>
          <a:p>
            <a:pPr marL="457200" indent="-457200">
              <a:buFont typeface="Arial" panose="020B0604020202020204" pitchFamily="34" charset="0"/>
              <a:buChar char="•"/>
            </a:pPr>
            <a:r>
              <a:rPr lang="en-IE" sz="1900" b="0" dirty="0">
                <a:sym typeface="Wingdings" panose="05000000000000000000" pitchFamily="2" charset="2"/>
              </a:rPr>
              <a:t>Lecturers and staff are supportive  “always been supportive and very helpful”</a:t>
            </a:r>
          </a:p>
          <a:p>
            <a:pPr marL="457200" indent="-457200">
              <a:buFont typeface="Arial" panose="020B0604020202020204" pitchFamily="34" charset="0"/>
              <a:buChar char="•"/>
            </a:pPr>
            <a:endParaRPr lang="en-US" b="0" dirty="0"/>
          </a:p>
        </p:txBody>
      </p:sp>
    </p:spTree>
    <p:extLst>
      <p:ext uri="{BB962C8B-B14F-4D97-AF65-F5344CB8AC3E}">
        <p14:creationId xmlns:p14="http://schemas.microsoft.com/office/powerpoint/2010/main" val="374887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Student survey</a:t>
            </a:r>
          </a:p>
        </p:txBody>
      </p:sp>
      <p:sp>
        <p:nvSpPr>
          <p:cNvPr id="3" name="Text Placeholder 2"/>
          <p:cNvSpPr>
            <a:spLocks noGrp="1"/>
          </p:cNvSpPr>
          <p:nvPr>
            <p:ph type="body" sz="quarter" idx="10"/>
          </p:nvPr>
        </p:nvSpPr>
        <p:spPr>
          <a:xfrm>
            <a:off x="252248" y="1219200"/>
            <a:ext cx="8366235" cy="4702063"/>
          </a:xfrm>
        </p:spPr>
        <p:txBody>
          <a:bodyPr/>
          <a:lstStyle/>
          <a:p>
            <a:pPr marL="457200" indent="-457200">
              <a:buFont typeface="Arial" panose="020B0604020202020204" pitchFamily="34" charset="0"/>
              <a:buChar char="•"/>
            </a:pPr>
            <a:r>
              <a:rPr lang="en-IE" sz="2400" b="0" dirty="0">
                <a:sym typeface="Wingdings" panose="05000000000000000000" pitchFamily="2" charset="2"/>
              </a:rPr>
              <a:t>Teaching about gender and engagement with gender issues</a:t>
            </a:r>
          </a:p>
          <a:p>
            <a:pPr marL="774700" lvl="1" indent="-457200">
              <a:buFont typeface="Arial" panose="020B0604020202020204" pitchFamily="34" charset="0"/>
              <a:buChar char="•"/>
            </a:pPr>
            <a:r>
              <a:rPr lang="en-IE" sz="1900" dirty="0">
                <a:sym typeface="Wingdings" panose="05000000000000000000" pitchFamily="2" charset="2"/>
              </a:rPr>
              <a:t>“Doesn’t happen” / “never really discussed it” to “This is done well”</a:t>
            </a:r>
            <a:endParaRPr lang="en-IE" sz="1900" b="0" dirty="0">
              <a:sym typeface="Wingdings" panose="05000000000000000000" pitchFamily="2" charset="2"/>
            </a:endParaRPr>
          </a:p>
          <a:p>
            <a:pPr marL="774700" lvl="1" indent="-457200">
              <a:buFont typeface="Arial" panose="020B0604020202020204" pitchFamily="34" charset="0"/>
              <a:buChar char="•"/>
            </a:pPr>
            <a:r>
              <a:rPr lang="en-IE" sz="1900" dirty="0">
                <a:sym typeface="Wingdings" panose="05000000000000000000" pitchFamily="2" charset="2"/>
              </a:rPr>
              <a:t>Desire for us to go beyond the gender binary in examples and discussions</a:t>
            </a:r>
          </a:p>
          <a:p>
            <a:pPr marL="457200" indent="-457200">
              <a:buFont typeface="Arial" panose="020B0604020202020204" pitchFamily="34" charset="0"/>
              <a:buChar char="•"/>
            </a:pPr>
            <a:r>
              <a:rPr lang="en-IE" sz="2400" b="0" dirty="0">
                <a:sym typeface="Wingdings" panose="05000000000000000000" pitchFamily="2" charset="2"/>
              </a:rPr>
              <a:t>Teaching about race and ethnicity</a:t>
            </a:r>
          </a:p>
          <a:p>
            <a:pPr marL="774700" lvl="1" indent="-457200">
              <a:buFont typeface="Arial" panose="020B0604020202020204" pitchFamily="34" charset="0"/>
              <a:buChar char="•"/>
            </a:pPr>
            <a:r>
              <a:rPr lang="en-IE" sz="1900" dirty="0">
                <a:sym typeface="Wingdings" panose="05000000000000000000" pitchFamily="2" charset="2"/>
              </a:rPr>
              <a:t>“Doesn’t happen” to “We hardly talked about this topic” to “Felt this was just compulsory lip service” to “This is done well”</a:t>
            </a:r>
          </a:p>
          <a:p>
            <a:pPr marL="774700" lvl="1" indent="-457200">
              <a:buFont typeface="Arial" panose="020B0604020202020204" pitchFamily="34" charset="0"/>
              <a:buChar char="•"/>
            </a:pPr>
            <a:r>
              <a:rPr lang="en-IE" dirty="0">
                <a:sym typeface="Wingdings" panose="05000000000000000000" pitchFamily="2" charset="2"/>
              </a:rPr>
              <a:t>Desire for research which focuses outside of WEIRD countries</a:t>
            </a:r>
          </a:p>
          <a:p>
            <a:pPr marL="457200" indent="-457200">
              <a:buFont typeface="Arial" panose="020B0604020202020204" pitchFamily="34" charset="0"/>
              <a:buChar char="•"/>
            </a:pPr>
            <a:r>
              <a:rPr lang="en-IE" sz="2400" b="0" dirty="0">
                <a:sym typeface="Wingdings" panose="05000000000000000000" pitchFamily="2" charset="2"/>
              </a:rPr>
              <a:t>Presence of diverse role models</a:t>
            </a:r>
          </a:p>
          <a:p>
            <a:pPr marL="774700" lvl="1" indent="-457200">
              <a:buFont typeface="Arial" panose="020B0604020202020204" pitchFamily="34" charset="0"/>
              <a:buChar char="•"/>
            </a:pPr>
            <a:r>
              <a:rPr lang="en-IE" b="0" dirty="0">
                <a:sym typeface="Wingdings" panose="05000000000000000000" pitchFamily="2" charset="2"/>
              </a:rPr>
              <a:t>Desire for more diversity in terms of socioeconomic, racial, ethnic, etc backgrounds</a:t>
            </a:r>
          </a:p>
          <a:p>
            <a:pPr marL="457200" indent="-457200">
              <a:buFont typeface="Arial" panose="020B0604020202020204" pitchFamily="34" charset="0"/>
              <a:buChar char="•"/>
            </a:pPr>
            <a:endParaRPr lang="en-US" dirty="0">
              <a:sym typeface="Wingdings" panose="05000000000000000000" pitchFamily="2" charset="2"/>
            </a:endParaRPr>
          </a:p>
        </p:txBody>
      </p:sp>
    </p:spTree>
    <p:extLst>
      <p:ext uri="{BB962C8B-B14F-4D97-AF65-F5344CB8AC3E}">
        <p14:creationId xmlns:p14="http://schemas.microsoft.com/office/powerpoint/2010/main" val="1174635843"/>
      </p:ext>
    </p:extLst>
  </p:cSld>
  <p:clrMapOvr>
    <a:masterClrMapping/>
  </p:clrMapOvr>
</p:sld>
</file>

<file path=ppt/theme/theme1.xml><?xml version="1.0" encoding="utf-8"?>
<a:theme xmlns:a="http://schemas.openxmlformats.org/drawingml/2006/main" name="1_Trinity College Dublin">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2945</TotalTime>
  <Words>1123</Words>
  <Application>Microsoft Office PowerPoint</Application>
  <PresentationFormat>On-screen Show (4:3)</PresentationFormat>
  <Paragraphs>100</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Minion Pro</vt:lpstr>
      <vt:lpstr>1_Trinity College Dublin</vt:lpstr>
      <vt:lpstr>PowerPoint Presentation</vt:lpstr>
      <vt:lpstr>What is EDI?</vt:lpstr>
      <vt:lpstr>Who are we?</vt:lpstr>
      <vt:lpstr>What are our priorities?</vt:lpstr>
      <vt:lpstr>What have we accomplished in the past year?</vt:lpstr>
      <vt:lpstr>State of EDI issues in the School</vt:lpstr>
      <vt:lpstr>Student survey</vt:lpstr>
      <vt:lpstr>Student survey</vt:lpstr>
      <vt:lpstr>Student survey</vt:lpstr>
      <vt:lpstr>Staff survey</vt:lpstr>
      <vt:lpstr>Staff survey</vt:lpstr>
      <vt:lpstr>Staff survey</vt:lpstr>
      <vt:lpstr>Staff survey</vt:lpstr>
      <vt:lpstr>Staff survey</vt:lpstr>
      <vt:lpstr>Teaching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and Individual Differences</dc:title>
  <dc:creator>Kristin Hadfield</dc:creator>
  <cp:lastModifiedBy>Kristin Hadfield</cp:lastModifiedBy>
  <cp:revision>250</cp:revision>
  <dcterms:created xsi:type="dcterms:W3CDTF">2021-02-22T16:19:55Z</dcterms:created>
  <dcterms:modified xsi:type="dcterms:W3CDTF">2023-03-27T13:36:00Z</dcterms:modified>
</cp:coreProperties>
</file>