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5143500" type="screen16x9"/>
  <p:notesSz cx="6858000" cy="9144000"/>
  <p:embeddedFontLst>
    <p:embeddedFont>
      <p:font typeface="Old Standard TT" panose="020B0604020202020204" charset="0"/>
      <p:regular r:id="rId11"/>
      <p:bold r:id="rId12"/>
      <p:italic r:id="rId13"/>
    </p:embeddedFont>
    <p:embeddedFont>
      <p:font typeface="Permanent Marker" panose="020B0604020202020204" charset="0"/>
      <p:regular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647096-ABE7-4C28-A571-C0739F799867}">
  <a:tblStyle styleId="{C8647096-ABE7-4C28-A571-C0739F799867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69375" y="1106350"/>
            <a:ext cx="6995400" cy="961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3B8 Universal Design Innovation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60" name="Shape 60" descr="tcd3.gif"/>
          <p:cNvPicPr preferRelativeResize="0"/>
          <p:nvPr/>
        </p:nvPicPr>
        <p:blipFill rotWithShape="1">
          <a:blip r:embed="rId3">
            <a:alphaModFix/>
          </a:blip>
          <a:srcRect t="1267" b="1267"/>
          <a:stretch/>
        </p:blipFill>
        <p:spPr>
          <a:xfrm>
            <a:off x="5485610" y="108074"/>
            <a:ext cx="837865" cy="10503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2465675" y="3914125"/>
            <a:ext cx="3626700" cy="96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183825" y="1702375"/>
            <a:ext cx="3737100" cy="20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Final Showcase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Group 3: </a:t>
            </a:r>
            <a:r>
              <a:rPr lang="en" sz="20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Karl Archbold</a:t>
            </a:r>
          </a:p>
          <a:p>
            <a:pPr marL="914400" lvl="0" indent="-6985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  Scott Hodgins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               Jack McKiernan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               Bronagh Quinn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6260925" y="226475"/>
            <a:ext cx="2950800" cy="8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Trinity College Dublin               </a:t>
            </a:r>
            <a:r>
              <a:rPr lang="en" sz="1200">
                <a:solidFill>
                  <a:srgbClr val="434343"/>
                </a:solidFill>
              </a:rPr>
              <a:t>Coláiste na Tríonóide, Baile Átha Cliath </a:t>
            </a:r>
            <a:r>
              <a:rPr lang="en" sz="1200">
                <a:solidFill>
                  <a:srgbClr val="666666"/>
                </a:solidFill>
              </a:rPr>
              <a:t>                                             </a:t>
            </a:r>
            <a:r>
              <a:rPr lang="en" sz="1200">
                <a:solidFill>
                  <a:srgbClr val="3C78D8"/>
                </a:solidFill>
              </a:rPr>
              <a:t>The University of Dublin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 descr="Screen Shot 2017-03-04 at 18.54.55.png"/>
          <p:cNvPicPr preferRelativeResize="0"/>
          <p:nvPr/>
        </p:nvPicPr>
        <p:blipFill rotWithShape="1">
          <a:blip r:embed="rId3">
            <a:alphaModFix/>
          </a:blip>
          <a:srcRect l="19933" r="19933"/>
          <a:stretch/>
        </p:blipFill>
        <p:spPr>
          <a:xfrm>
            <a:off x="-9150" y="0"/>
            <a:ext cx="45944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“The mission statement of group 3 is to assist an elderly person vacuum their home with relative ease without much physical effort”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61099" cy="2484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 idx="4294967295"/>
          </p:nvPr>
        </p:nvSpPr>
        <p:spPr>
          <a:xfrm>
            <a:off x="311700" y="220100"/>
            <a:ext cx="8520600" cy="77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Meet The Stakeholders</a:t>
            </a:r>
          </a:p>
        </p:txBody>
      </p:sp>
      <p:pic>
        <p:nvPicPr>
          <p:cNvPr id="76" name="Shape 76" descr="Screen Shot 2017-03-04 at 19.29.01.png"/>
          <p:cNvPicPr preferRelativeResize="0"/>
          <p:nvPr/>
        </p:nvPicPr>
        <p:blipFill rotWithShape="1">
          <a:blip r:embed="rId3">
            <a:alphaModFix/>
          </a:blip>
          <a:srcRect l="9243" r="17162"/>
          <a:stretch/>
        </p:blipFill>
        <p:spPr>
          <a:xfrm>
            <a:off x="420700" y="1176682"/>
            <a:ext cx="1644300" cy="1644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7" name="Shape 77" descr="Screen Shot 2017-03-04 at 19.27.24.png"/>
          <p:cNvPicPr preferRelativeResize="0"/>
          <p:nvPr/>
        </p:nvPicPr>
        <p:blipFill rotWithShape="1">
          <a:blip r:embed="rId4">
            <a:alphaModFix/>
          </a:blip>
          <a:srcRect l="23777" r="7042"/>
          <a:stretch/>
        </p:blipFill>
        <p:spPr>
          <a:xfrm>
            <a:off x="2638667" y="1176832"/>
            <a:ext cx="1644300" cy="16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8" name="Shape 78" descr="Screen Shot 2017-03-04 at 19.24.30.png"/>
          <p:cNvPicPr preferRelativeResize="0"/>
          <p:nvPr/>
        </p:nvPicPr>
        <p:blipFill rotWithShape="1">
          <a:blip r:embed="rId5">
            <a:alphaModFix/>
          </a:blip>
          <a:srcRect l="7365" r="17480"/>
          <a:stretch/>
        </p:blipFill>
        <p:spPr>
          <a:xfrm>
            <a:off x="7074616" y="1176670"/>
            <a:ext cx="1644300" cy="164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title" idx="4294967295"/>
          </p:nvPr>
        </p:nvSpPr>
        <p:spPr>
          <a:xfrm>
            <a:off x="231700" y="2865944"/>
            <a:ext cx="2022300" cy="57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Elderly</a:t>
            </a:r>
            <a:r>
              <a:rPr lang="en" sz="1800">
                <a:solidFill>
                  <a:schemeClr val="dk1"/>
                </a:solidFill>
              </a:rPr>
              <a:t> W</a:t>
            </a:r>
            <a:r>
              <a:rPr lang="en" sz="1800"/>
              <a:t>omen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4294967295"/>
          </p:nvPr>
        </p:nvSpPr>
        <p:spPr>
          <a:xfrm>
            <a:off x="0" y="3390125"/>
            <a:ext cx="2675700" cy="169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Retired Accountant- 68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Housewife (x4)- 73, 79, 82, 84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Retired Nurse- 85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Retired Carer- 77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Cleaner (x2)-70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Retired Factory Worker- 82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2547467" y="2865944"/>
            <a:ext cx="2022300" cy="57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Elderly Men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title" idx="4294967295"/>
          </p:nvPr>
        </p:nvSpPr>
        <p:spPr>
          <a:xfrm>
            <a:off x="4667641" y="2865956"/>
            <a:ext cx="2022300" cy="57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Professionals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4294967295"/>
          </p:nvPr>
        </p:nvSpPr>
        <p:spPr>
          <a:xfrm>
            <a:off x="2559850" y="3413375"/>
            <a:ext cx="2217900" cy="164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Retired Engineer- 75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Groundskeeper- 76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Taxi Driver (x2)- 77, 79        Retired Bar Man- 73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Retired- 80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Retired Mechanic- 76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4294967295"/>
          </p:nvPr>
        </p:nvSpPr>
        <p:spPr>
          <a:xfrm>
            <a:off x="4667650" y="3413375"/>
            <a:ext cx="2022300" cy="115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GP Doctor (x2)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Nurse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Carer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 </a:t>
            </a:r>
          </a:p>
        </p:txBody>
      </p:sp>
      <p:pic>
        <p:nvPicPr>
          <p:cNvPr id="85" name="Shape 85" descr="Screen Shot 2017-03-05 at 17.53.55.png"/>
          <p:cNvPicPr preferRelativeResize="0"/>
          <p:nvPr/>
        </p:nvPicPr>
        <p:blipFill rotWithShape="1">
          <a:blip r:embed="rId6">
            <a:alphaModFix/>
          </a:blip>
          <a:srcRect l="5059" r="5068"/>
          <a:stretch/>
        </p:blipFill>
        <p:spPr>
          <a:xfrm>
            <a:off x="4856639" y="1176682"/>
            <a:ext cx="1644300" cy="164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 idx="4294967295"/>
          </p:nvPr>
        </p:nvSpPr>
        <p:spPr>
          <a:xfrm>
            <a:off x="6885614" y="2865944"/>
            <a:ext cx="2022300" cy="57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Students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4294967295"/>
          </p:nvPr>
        </p:nvSpPr>
        <p:spPr>
          <a:xfrm>
            <a:off x="6885614" y="3413362"/>
            <a:ext cx="2022300" cy="115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4th year Physio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4th year OT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3rd year nurse (x3)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Needfinding Methods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4390500" cy="14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Online Investigation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Interviews Conducted on Professionals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/>
              <a:t>Surveys</a:t>
            </a:r>
            <a:r>
              <a:rPr lang="en" sz="1800"/>
              <a:t> Carried out with Stakeholders</a:t>
            </a:r>
          </a:p>
        </p:txBody>
      </p:sp>
      <p:graphicFrame>
        <p:nvGraphicFramePr>
          <p:cNvPr id="94" name="Shape 94"/>
          <p:cNvGraphicFramePr/>
          <p:nvPr/>
        </p:nvGraphicFramePr>
        <p:xfrm>
          <a:off x="5071481" y="4552231"/>
          <a:ext cx="1642900" cy="428214"/>
        </p:xfrm>
        <a:graphic>
          <a:graphicData uri="http://schemas.openxmlformats.org/drawingml/2006/table">
            <a:tbl>
              <a:tblPr>
                <a:noFill/>
                <a:tableStyleId>{C8647096-ABE7-4C28-A571-C0739F799867}</a:tableStyleId>
              </a:tblPr>
              <a:tblGrid>
                <a:gridCol w="82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6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5" name="Shape 95"/>
          <p:cNvSpPr/>
          <p:nvPr/>
        </p:nvSpPr>
        <p:spPr>
          <a:xfrm>
            <a:off x="8248149" y="3561625"/>
            <a:ext cx="421200" cy="99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6558125" y="3938662"/>
            <a:ext cx="421200" cy="61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7826950" y="1568675"/>
            <a:ext cx="421200" cy="298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6977550" y="2564375"/>
            <a:ext cx="421200" cy="198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9" name="Shape 99"/>
          <p:cNvCxnSpPr/>
          <p:nvPr/>
        </p:nvCxnSpPr>
        <p:spPr>
          <a:xfrm flipH="1">
            <a:off x="469500" y="4552050"/>
            <a:ext cx="8187000" cy="2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100" name="Shape 100"/>
          <p:cNvSpPr/>
          <p:nvPr/>
        </p:nvSpPr>
        <p:spPr>
          <a:xfrm>
            <a:off x="6178062" y="3561625"/>
            <a:ext cx="421200" cy="9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311700" y="2658024"/>
            <a:ext cx="3285900" cy="128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Observation</a:t>
            </a: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of Participants                         </a:t>
            </a: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Research conducted in real setting                           Participants viewed undertaking task</a:t>
            </a:r>
          </a:p>
        </p:txBody>
      </p:sp>
      <p:pic>
        <p:nvPicPr>
          <p:cNvPr id="102" name="Shape 102" descr="Screen Shot 2016-10-23 at 22.58.1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600" y="445025"/>
            <a:ext cx="1473824" cy="119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121625" y="3151125"/>
            <a:ext cx="243300" cy="1215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121625" y="3390175"/>
            <a:ext cx="243300" cy="1215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4764575" y="2138450"/>
            <a:ext cx="3000000" cy="7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Mobility</a:t>
            </a:r>
            <a:r>
              <a:rPr lang="en" i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impacted tasks most           struggles with at home;</a:t>
            </a:r>
          </a:p>
        </p:txBody>
      </p:sp>
      <p:sp>
        <p:nvSpPr>
          <p:cNvPr id="106" name="Shape 106"/>
          <p:cNvSpPr/>
          <p:nvPr/>
        </p:nvSpPr>
        <p:spPr>
          <a:xfrm>
            <a:off x="7402250" y="3561625"/>
            <a:ext cx="421200" cy="99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3607225" y="3063175"/>
            <a:ext cx="2511300" cy="19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Char char="●"/>
            </a:pPr>
            <a:r>
              <a:rPr lang="en" b="1" i="1">
                <a:solidFill>
                  <a:schemeClr val="dk1"/>
                </a:solidFill>
              </a:rPr>
              <a:t>HOOVERING !!!</a:t>
            </a:r>
          </a:p>
          <a:p>
            <a:pPr marL="457200" lvl="0" indent="-228600" rtl="0">
              <a:spcBef>
                <a:spcPts val="0"/>
              </a:spcBef>
              <a:buClr>
                <a:schemeClr val="accent2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Opening Smaller Items</a:t>
            </a:r>
          </a:p>
          <a:p>
            <a:pPr marL="457200" lvl="0" indent="-228600" rtl="0">
              <a:spcBef>
                <a:spcPts val="0"/>
              </a:spcBef>
              <a:buClr>
                <a:schemeClr val="accent3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Emptying Bins</a:t>
            </a:r>
          </a:p>
          <a:p>
            <a:pPr marL="457200" lvl="0" indent="-228600" rtl="0">
              <a:spcBef>
                <a:spcPts val="0"/>
              </a:spcBef>
              <a:buClr>
                <a:schemeClr val="dk2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Laundry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Emptying Dishwasher</a:t>
            </a:r>
          </a:p>
          <a:p>
            <a:pPr marL="457200" lvl="0" indent="-228600" rtl="0">
              <a:spcBef>
                <a:spcPts val="0"/>
              </a:spcBef>
              <a:buClr>
                <a:schemeClr val="accent6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Cooking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6128150" y="4660600"/>
            <a:ext cx="2690100" cy="39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lt2"/>
                </a:solidFill>
              </a:rPr>
              <a:t>12%    6%    23%   12%   35%   12%</a:t>
            </a:r>
            <a:r>
              <a:rPr lang="en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Screen Shot 2017-03-05 at 16.34.56.png"/>
          <p:cNvPicPr preferRelativeResize="0"/>
          <p:nvPr/>
        </p:nvPicPr>
        <p:blipFill rotWithShape="1">
          <a:blip r:embed="rId3">
            <a:alphaModFix/>
          </a:blip>
          <a:srcRect t="8033" b="8024"/>
          <a:stretch/>
        </p:blipFill>
        <p:spPr>
          <a:xfrm>
            <a:off x="-30675" y="0"/>
            <a:ext cx="917467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3982800" cy="236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800" b="1"/>
              <a:t>The Noover</a:t>
            </a:r>
            <a:r>
              <a:rPr lang="en" sz="3000"/>
              <a:t> </a:t>
            </a:r>
          </a:p>
        </p:txBody>
      </p:sp>
      <p:pic>
        <p:nvPicPr>
          <p:cNvPr id="115" name="Shape 115" descr="IMG_025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749" y="488250"/>
            <a:ext cx="2169326" cy="36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IMG_025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7650" y="488250"/>
            <a:ext cx="1707500" cy="194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17160398_762569933909049_1525332037_n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7650" y="2544049"/>
            <a:ext cx="1707500" cy="160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It Works</a:t>
            </a:r>
          </a:p>
        </p:txBody>
      </p:sp>
      <p:cxnSp>
        <p:nvCxnSpPr>
          <p:cNvPr id="123" name="Shape 123"/>
          <p:cNvCxnSpPr/>
          <p:nvPr/>
        </p:nvCxnSpPr>
        <p:spPr>
          <a:xfrm>
            <a:off x="929037" y="2507950"/>
            <a:ext cx="0" cy="1038599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976112" y="2384686"/>
            <a:ext cx="1814100" cy="392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chemeClr val="dk1"/>
                </a:solidFill>
              </a:rPr>
              <a:t>Step 1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76100" y="2667552"/>
            <a:ext cx="1814100" cy="71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</a:rPr>
              <a:t>User directs vacuum in desired direction using Wii nunchuck</a:t>
            </a:r>
          </a:p>
        </p:txBody>
      </p:sp>
      <p:cxnSp>
        <p:nvCxnSpPr>
          <p:cNvPr id="126" name="Shape 126"/>
          <p:cNvCxnSpPr/>
          <p:nvPr/>
        </p:nvCxnSpPr>
        <p:spPr>
          <a:xfrm>
            <a:off x="3395737" y="2355550"/>
            <a:ext cx="0" cy="1038599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395762" y="2216875"/>
            <a:ext cx="1814100" cy="392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chemeClr val="dk1"/>
                </a:solidFill>
              </a:rPr>
              <a:t>Step 2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395750" y="2507950"/>
            <a:ext cx="2145900" cy="57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</a:rPr>
              <a:t>Signals sent from nunchuck are interpreted by the programmed Arduino Uno</a:t>
            </a:r>
          </a:p>
        </p:txBody>
      </p:sp>
      <p:cxnSp>
        <p:nvCxnSpPr>
          <p:cNvPr id="129" name="Shape 129"/>
          <p:cNvCxnSpPr/>
          <p:nvPr/>
        </p:nvCxnSpPr>
        <p:spPr>
          <a:xfrm>
            <a:off x="6457562" y="2053100"/>
            <a:ext cx="0" cy="1038599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6457587" y="1879995"/>
            <a:ext cx="1814099" cy="392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chemeClr val="dk1"/>
                </a:solidFill>
              </a:rPr>
              <a:t>Step 3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504625" y="2216875"/>
            <a:ext cx="2086800" cy="71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</a:rPr>
              <a:t>Signals instruct a shield to drive the motors attached to the wheels accordingly </a:t>
            </a:r>
          </a:p>
        </p:txBody>
      </p:sp>
      <p:pic>
        <p:nvPicPr>
          <p:cNvPr id="132" name="Shape 132" descr="Screen Shot 2017-03-04 at 22.08.07.png"/>
          <p:cNvPicPr preferRelativeResize="0"/>
          <p:nvPr/>
        </p:nvPicPr>
        <p:blipFill rotWithShape="1">
          <a:blip r:embed="rId3">
            <a:alphaModFix/>
          </a:blip>
          <a:srcRect l="12597" r="12597"/>
          <a:stretch/>
        </p:blipFill>
        <p:spPr>
          <a:xfrm>
            <a:off x="929050" y="3546550"/>
            <a:ext cx="1038600" cy="103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3" name="Shape 133" descr="Screen Shot 2017-03-04 at 22.09.33.png"/>
          <p:cNvPicPr preferRelativeResize="0"/>
          <p:nvPr/>
        </p:nvPicPr>
        <p:blipFill rotWithShape="1">
          <a:blip r:embed="rId4">
            <a:alphaModFix/>
          </a:blip>
          <a:srcRect l="12320" r="12327"/>
          <a:stretch/>
        </p:blipFill>
        <p:spPr>
          <a:xfrm>
            <a:off x="3395750" y="3305650"/>
            <a:ext cx="1520400" cy="15204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34" name="Shape 134"/>
          <p:cNvCxnSpPr/>
          <p:nvPr/>
        </p:nvCxnSpPr>
        <p:spPr>
          <a:xfrm>
            <a:off x="1967641" y="4059100"/>
            <a:ext cx="16821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lg" len="lg"/>
            <a:tailEnd type="none" w="lg" len="lg"/>
          </a:ln>
        </p:spPr>
      </p:cxnSp>
      <p:pic>
        <p:nvPicPr>
          <p:cNvPr id="135" name="Shape 135" descr="Screen Shot 2017-03-04 at 22.15.55.png"/>
          <p:cNvPicPr preferRelativeResize="0"/>
          <p:nvPr/>
        </p:nvPicPr>
        <p:blipFill rotWithShape="1">
          <a:blip r:embed="rId5">
            <a:alphaModFix/>
          </a:blip>
          <a:srcRect l="6431" t="3221" r="6422" b="7548"/>
          <a:stretch/>
        </p:blipFill>
        <p:spPr>
          <a:xfrm>
            <a:off x="6504625" y="2989625"/>
            <a:ext cx="1982400" cy="19134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36" name="Shape 136"/>
          <p:cNvCxnSpPr/>
          <p:nvPr/>
        </p:nvCxnSpPr>
        <p:spPr>
          <a:xfrm>
            <a:off x="4939666" y="4059100"/>
            <a:ext cx="1682099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137" name="Shape 137"/>
          <p:cNvSpPr txBox="1"/>
          <p:nvPr/>
        </p:nvSpPr>
        <p:spPr>
          <a:xfrm>
            <a:off x="311700" y="1137950"/>
            <a:ext cx="8520600" cy="10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Problem: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Majority of stakeholders found it difficult to pull the hoover along thicker surfaces (ie. carpet)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Solution: 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Attaching user controlled motorised wheels to the canister, lessens the physical effort required to trail the vacuum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 descr="Screen Shot 2017-03-05 at 16.34.06.png"/>
          <p:cNvPicPr preferRelativeResize="0"/>
          <p:nvPr/>
        </p:nvPicPr>
        <p:blipFill rotWithShape="1">
          <a:blip r:embed="rId3">
            <a:alphaModFix/>
          </a:blip>
          <a:srcRect t="7813" b="7805"/>
          <a:stretch/>
        </p:blipFill>
        <p:spPr>
          <a:xfrm>
            <a:off x="-30675" y="0"/>
            <a:ext cx="91746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512825" y="309650"/>
            <a:ext cx="4439100" cy="759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 b="1"/>
              <a:t>Why this Design</a:t>
            </a:r>
            <a:r>
              <a:rPr lang="en" sz="3000"/>
              <a:t> </a:t>
            </a:r>
          </a:p>
        </p:txBody>
      </p:sp>
      <p:grpSp>
        <p:nvGrpSpPr>
          <p:cNvPr id="144" name="Shape 144"/>
          <p:cNvGrpSpPr/>
          <p:nvPr/>
        </p:nvGrpSpPr>
        <p:grpSpPr>
          <a:xfrm>
            <a:off x="5212393" y="879944"/>
            <a:ext cx="3307407" cy="3307407"/>
            <a:chOff x="5212393" y="864519"/>
            <a:chExt cx="3307407" cy="3307407"/>
          </a:xfrm>
        </p:grpSpPr>
        <p:sp>
          <p:nvSpPr>
            <p:cNvPr id="145" name="Shape 145"/>
            <p:cNvSpPr/>
            <p:nvPr/>
          </p:nvSpPr>
          <p:spPr>
            <a:xfrm>
              <a:off x="5212393" y="86451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5549484" y="86451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5886575" y="86451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223662" y="86451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560753" y="86451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897843" y="86451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234932" y="86451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7572022" y="86451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7909113" y="86451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8246200" y="86451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5212393" y="120160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5549484" y="120160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5886575" y="1201621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223662" y="120160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560753" y="120160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897843" y="120160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7234932" y="120160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7572022" y="120160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7909113" y="120160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8246200" y="120160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5212393" y="153869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5549484" y="153869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5886575" y="153869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6223662" y="153869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60753" y="153869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6897843" y="153869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7234932" y="153869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572022" y="153869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7909113" y="153869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8246200" y="1538699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5212393" y="187578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5549484" y="187578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5886575" y="187578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6223662" y="187578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560753" y="187578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897843" y="187578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7234932" y="187578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7572022" y="187578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7909113" y="187578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8246200" y="187578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212393" y="221287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5549484" y="221287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5886575" y="221287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223662" y="221287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6560753" y="221287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6897843" y="221287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234932" y="221287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7572022" y="221287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7909113" y="221287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8246200" y="221287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5212393" y="254996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549484" y="254996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5886575" y="254996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6223662" y="254996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560753" y="254996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897843" y="254996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7234932" y="254996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7572022" y="254996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7909113" y="254996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246200" y="2549968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5212393" y="288705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5549484" y="288705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5886575" y="288705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6223662" y="288705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6560753" y="288705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6897843" y="288705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7234932" y="288705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7572022" y="288705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7909113" y="288705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8246200" y="288705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5212393" y="322414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5549484" y="322414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5886575" y="322414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6223662" y="322414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560753" y="322414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897843" y="322414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7234932" y="322414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7572022" y="322414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909113" y="322414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8246200" y="322414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5212393" y="356123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5549484" y="356123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886575" y="356123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223662" y="356123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560753" y="356123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897843" y="356123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7234932" y="356123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572022" y="356123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909113" y="356123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8246200" y="3561237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5212393" y="3898326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5549484" y="3898326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5886575" y="3898326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223662" y="3898326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560753" y="3898326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897843" y="3898326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7234932" y="3898326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7572022" y="3898326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7909113" y="3898326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8246200" y="3898326"/>
              <a:ext cx="273600" cy="2736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45" name="Shape 245"/>
          <p:cNvSpPr txBox="1"/>
          <p:nvPr/>
        </p:nvSpPr>
        <p:spPr>
          <a:xfrm>
            <a:off x="512825" y="1138550"/>
            <a:ext cx="4231200" cy="110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lt1"/>
                </a:solidFill>
              </a:rPr>
              <a:t>Canister Hoover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lt1"/>
                </a:solidFill>
              </a:rPr>
              <a:t>Large dust bag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600">
                <a:solidFill>
                  <a:schemeClr val="lt1"/>
                </a:solidFill>
              </a:rPr>
              <a:t>Powerful (good suction)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600">
                <a:solidFill>
                  <a:schemeClr val="lt1"/>
                </a:solidFill>
              </a:rPr>
              <a:t>Large head covers more surface area</a:t>
            </a:r>
          </a:p>
          <a:p>
            <a:pPr marL="1371600" lvl="0" indent="0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512825" y="1178575"/>
            <a:ext cx="1704300" cy="3096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512825" y="2416950"/>
            <a:ext cx="1964100" cy="3096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512825" y="2373250"/>
            <a:ext cx="3909900" cy="18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Additional Features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Easy to maneuver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Lessened physical effort required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Easily operated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Inexpensive compared to other mechanically operated vacuums (ie. Roomba)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704" y="762666"/>
            <a:ext cx="2078600" cy="3478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 descr="Screen Shot 2017-03-05 at 20.29.01.png"/>
          <p:cNvPicPr preferRelativeResize="0"/>
          <p:nvPr/>
        </p:nvPicPr>
        <p:blipFill rotWithShape="1">
          <a:blip r:embed="rId3">
            <a:alphaModFix/>
          </a:blip>
          <a:srcRect t="367" b="377"/>
          <a:stretch/>
        </p:blipFill>
        <p:spPr>
          <a:xfrm>
            <a:off x="-30675" y="0"/>
            <a:ext cx="91746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2439800" y="4254025"/>
            <a:ext cx="3555300" cy="5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 i="1">
                <a:latin typeface="Permanent Marker"/>
                <a:ea typeface="Permanent Marker"/>
                <a:cs typeface="Permanent Marker"/>
                <a:sym typeface="Permanent Marker"/>
              </a:rPr>
              <a:t>T H A N K  Y O 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On-screen Show (16:9)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Old Standard TT</vt:lpstr>
      <vt:lpstr>Permanent Marker</vt:lpstr>
      <vt:lpstr>Arial</vt:lpstr>
      <vt:lpstr>Roboto</vt:lpstr>
      <vt:lpstr>paperback</vt:lpstr>
      <vt:lpstr>3B8 Universal Design Innovation </vt:lpstr>
      <vt:lpstr>PowerPoint Presentation</vt:lpstr>
      <vt:lpstr>Meet The Stakeholders</vt:lpstr>
      <vt:lpstr>Needfinding Methods</vt:lpstr>
      <vt:lpstr>The Noover </vt:lpstr>
      <vt:lpstr>How It Works</vt:lpstr>
      <vt:lpstr>Why this Design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3B8 Universal Design Innovation </dc:title>
  <cp:lastModifiedBy>Jack</cp:lastModifiedBy>
  <cp:revision>2</cp:revision>
  <dcterms:modified xsi:type="dcterms:W3CDTF">2017-03-06T01:13:20Z</dcterms:modified>
</cp:coreProperties>
</file>