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3" r:id="rId3"/>
    <p:sldId id="274" r:id="rId4"/>
    <p:sldId id="267" r:id="rId5"/>
    <p:sldId id="258" r:id="rId6"/>
    <p:sldId id="259" r:id="rId7"/>
    <p:sldId id="268" r:id="rId8"/>
    <p:sldId id="260" r:id="rId9"/>
    <p:sldId id="275" r:id="rId10"/>
    <p:sldId id="265" r:id="rId11"/>
    <p:sldId id="262" r:id="rId12"/>
    <p:sldId id="27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458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523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6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176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99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522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812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286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22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11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928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142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48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975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023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534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2EDAD-AFF0-4E44-922E-CD29ACA1E63C}" type="datetimeFigureOut">
              <a:rPr lang="en-IE" smtClean="0"/>
              <a:t>24/03/2016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D6BB7E-9839-4EDE-B476-C3B42AA36F7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38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jp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_Q4Is4WKE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61141"/>
            <a:ext cx="7766936" cy="1646302"/>
          </a:xfrm>
        </p:spPr>
        <p:txBody>
          <a:bodyPr/>
          <a:lstStyle/>
          <a:p>
            <a:r>
              <a:rPr lang="en-IE" sz="4000" dirty="0"/>
              <a:t>3B8 Universal Design Innovation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224" y="3153044"/>
            <a:ext cx="7766936" cy="2257202"/>
          </a:xfrm>
        </p:spPr>
        <p:txBody>
          <a:bodyPr>
            <a:noAutofit/>
          </a:bodyPr>
          <a:lstStyle/>
          <a:p>
            <a:r>
              <a:rPr lang="en-IE" sz="1600" b="1" dirty="0"/>
              <a:t>Group 8</a:t>
            </a:r>
          </a:p>
          <a:p>
            <a:r>
              <a:rPr lang="en-IE" sz="1600" dirty="0"/>
              <a:t>Cillian Heeney</a:t>
            </a:r>
          </a:p>
          <a:p>
            <a:r>
              <a:rPr lang="en-IE" sz="1600" dirty="0"/>
              <a:t>Ian Marron</a:t>
            </a:r>
          </a:p>
          <a:p>
            <a:r>
              <a:rPr lang="en-IE" sz="1600" dirty="0"/>
              <a:t>Conor Morrow</a:t>
            </a:r>
          </a:p>
          <a:p>
            <a:r>
              <a:rPr lang="en-IE" sz="1600" dirty="0"/>
              <a:t>Robyn Moran</a:t>
            </a:r>
          </a:p>
          <a:p>
            <a:r>
              <a:rPr lang="en-IE" sz="1600" dirty="0"/>
              <a:t>Jack Wilson</a:t>
            </a:r>
          </a:p>
        </p:txBody>
      </p:sp>
      <p:pic>
        <p:nvPicPr>
          <p:cNvPr id="4" name="Picture 3" descr="75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286939"/>
            <a:ext cx="6365713" cy="1677784"/>
          </a:xfrm>
          <a:prstGeom prst="rect">
            <a:avLst/>
          </a:prstGeom>
        </p:spPr>
      </p:pic>
      <p:pic>
        <p:nvPicPr>
          <p:cNvPr id="6" name="Picture 5" descr="11099720_1140488652650324_192454228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2" y="4126504"/>
            <a:ext cx="4858561" cy="2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2150"/>
            <a:ext cx="5937642" cy="3237967"/>
          </a:xfrm>
        </p:spPr>
        <p:txBody>
          <a:bodyPr>
            <a:normAutofit/>
          </a:bodyPr>
          <a:lstStyle/>
          <a:p>
            <a:r>
              <a:rPr lang="en-IE" dirty="0"/>
              <a:t>We designed a bracket to connect the motorised wheels to the legs of the frame.</a:t>
            </a:r>
          </a:p>
          <a:p>
            <a:endParaRPr lang="en-IE" dirty="0"/>
          </a:p>
          <a:p>
            <a:r>
              <a:rPr lang="en-IE" dirty="0"/>
              <a:t>The Creo Simulate program was used to model the stress distribution and deformation in the part under the load from a user.</a:t>
            </a:r>
          </a:p>
          <a:p>
            <a:endParaRPr lang="en-IE" dirty="0"/>
          </a:p>
          <a:p>
            <a:r>
              <a:rPr lang="en-IE" dirty="0"/>
              <a:t>A number of modifications were tested to find the best stiffness-to-weight ratio.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20" y="2721568"/>
            <a:ext cx="2512017" cy="3754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76" y="251222"/>
            <a:ext cx="2374220" cy="2051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82566"/>
              </p:ext>
            </p:extLst>
          </p:nvPr>
        </p:nvGraphicFramePr>
        <p:xfrm>
          <a:off x="329375" y="4856950"/>
          <a:ext cx="6050356" cy="12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Document" r:id="rId5" imgW="5727700" imgH="1168400" progId="Word.Document.12">
                  <p:embed/>
                </p:oleObj>
              </mc:Choice>
              <mc:Fallback>
                <p:oleObj name="Document" r:id="rId5" imgW="5727700" imgH="116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375" y="4856950"/>
                        <a:ext cx="6050356" cy="123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Finite Element Analysis</a:t>
            </a:r>
          </a:p>
        </p:txBody>
      </p:sp>
      <p:pic>
        <p:nvPicPr>
          <p:cNvPr id="7" name="Picture 6" descr="IMG_184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58" y="230517"/>
            <a:ext cx="1658684" cy="2060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nhp;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60" y="2804745"/>
            <a:ext cx="1652125" cy="1764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29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How Zimsteer Works</a:t>
            </a:r>
          </a:p>
        </p:txBody>
      </p:sp>
      <p:pic>
        <p:nvPicPr>
          <p:cNvPr id="5" name="Picture 4" descr="20160323_1720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2" y="4704937"/>
            <a:ext cx="1911924" cy="1860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18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1" b="26768"/>
          <a:stretch/>
        </p:blipFill>
        <p:spPr>
          <a:xfrm>
            <a:off x="8629271" y="2910044"/>
            <a:ext cx="2902774" cy="2205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184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5" y="1116541"/>
            <a:ext cx="2141462" cy="1999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60907" y="964677"/>
            <a:ext cx="8897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Arduino</a:t>
            </a:r>
            <a:r>
              <a:rPr lang="en-US" b="1" dirty="0"/>
              <a:t> Uno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Microcontroller processes input signals.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Controls external components such as LEDs and outputs to motor shield.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Fitted with ultrasonic detector which sets walking pace based on user distance.</a:t>
            </a:r>
          </a:p>
          <a:p>
            <a:r>
              <a:rPr lang="en-US" b="1" dirty="0"/>
              <a:t>R3 Motor Shield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Allows full control of motor direction, speed and braking through integrated H-Bridge, based on signals received from </a:t>
            </a:r>
            <a:r>
              <a:rPr lang="en-US" dirty="0" err="1"/>
              <a:t>Arduino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8730" y="3280228"/>
            <a:ext cx="493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Push Button Switches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Switch located on each handle.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Sends signal to </a:t>
            </a:r>
            <a:r>
              <a:rPr lang="en-US" dirty="0" err="1"/>
              <a:t>Arduino</a:t>
            </a:r>
            <a:r>
              <a:rPr lang="en-US" dirty="0"/>
              <a:t> to engage override.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Large and easy to press for user comfort.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2103" y="4935162"/>
            <a:ext cx="6635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Motor and Bracket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 directional motor for forward and reverse motion.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Bracket designed to join the motor and wheel to the leg.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One motor runs while the other uses active braking to turn.</a:t>
            </a:r>
          </a:p>
        </p:txBody>
      </p:sp>
    </p:spTree>
    <p:extLst>
      <p:ext uri="{BB962C8B-B14F-4D97-AF65-F5344CB8AC3E}">
        <p14:creationId xmlns:p14="http://schemas.microsoft.com/office/powerpoint/2010/main" val="334053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Project Schematic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91" y="1076846"/>
            <a:ext cx="9151765" cy="5603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180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1290" y="1056132"/>
            <a:ext cx="7919343" cy="3880773"/>
          </a:xfrm>
        </p:spPr>
        <p:txBody>
          <a:bodyPr/>
          <a:lstStyle/>
          <a:p>
            <a:pPr marL="0" indent="0">
              <a:buNone/>
            </a:pPr>
            <a:r>
              <a:rPr lang="en-IE" b="1" dirty="0"/>
              <a:t>What sets Zimsteer apart from current walking frames?</a:t>
            </a:r>
          </a:p>
          <a:p>
            <a:r>
              <a:rPr lang="en-IE" dirty="0"/>
              <a:t>Increased comfort and maneuverability in tight spaces thanks to motorised steering and light weight.</a:t>
            </a:r>
          </a:p>
          <a:p>
            <a:endParaRPr lang="en-IE" dirty="0"/>
          </a:p>
          <a:p>
            <a:r>
              <a:rPr lang="en-IE" dirty="0"/>
              <a:t>Reduces strain on shoulders and back as there is no need to lift frame.</a:t>
            </a:r>
          </a:p>
          <a:p>
            <a:endParaRPr lang="en-IE" dirty="0"/>
          </a:p>
          <a:p>
            <a:r>
              <a:rPr lang="en-US" dirty="0"/>
              <a:t>There are currently no products on the market with controllable, </a:t>
            </a:r>
            <a:r>
              <a:rPr lang="en-US" dirty="0" err="1"/>
              <a:t>motorised</a:t>
            </a:r>
            <a:r>
              <a:rPr lang="en-US" dirty="0"/>
              <a:t> steering.</a:t>
            </a:r>
          </a:p>
          <a:p>
            <a:endParaRPr lang="en-US" dirty="0"/>
          </a:p>
          <a:p>
            <a:r>
              <a:rPr lang="en-US" dirty="0"/>
              <a:t>Rechargeable battery and intuitive controls.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1" name="Picture 10" descr="20160323_1718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88" y="4593132"/>
            <a:ext cx="3414487" cy="1920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Benefits of Zimsteer</a:t>
            </a:r>
          </a:p>
        </p:txBody>
      </p:sp>
      <p:pic>
        <p:nvPicPr>
          <p:cNvPr id="14" name="Picture 13" descr="20160323_1718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7" y="348920"/>
            <a:ext cx="2545477" cy="362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IMG_185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89" y="5028950"/>
            <a:ext cx="1206965" cy="161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916" y="4595627"/>
            <a:ext cx="1123564" cy="1923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1099720_1140488652650324_1924542281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0" y="5008194"/>
            <a:ext cx="3148097" cy="13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3452" y="1531920"/>
            <a:ext cx="10271353" cy="337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0841" y="4998473"/>
            <a:ext cx="88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5062" y="4998473"/>
            <a:ext cx="8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Robyn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0092" y="499847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7842" y="4978023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Cillian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385" y="4964066"/>
            <a:ext cx="53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Ian</a:t>
            </a:r>
          </a:p>
        </p:txBody>
      </p:sp>
      <p:pic>
        <p:nvPicPr>
          <p:cNvPr id="9" name="Picture 8" descr="10171627_816833035026304_4007361383240905729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8" r="8151"/>
          <a:stretch/>
        </p:blipFill>
        <p:spPr>
          <a:xfrm>
            <a:off x="1019982" y="1700206"/>
            <a:ext cx="1560618" cy="3027812"/>
          </a:xfrm>
          <a:prstGeom prst="rect">
            <a:avLst/>
          </a:prstGeom>
        </p:spPr>
      </p:pic>
      <p:pic>
        <p:nvPicPr>
          <p:cNvPr id="10" name="Picture 9" descr="10552376_10207206696155406_7831883300226791386_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r="9181"/>
          <a:stretch/>
        </p:blipFill>
        <p:spPr>
          <a:xfrm>
            <a:off x="2554871" y="1714001"/>
            <a:ext cx="2315495" cy="2965444"/>
          </a:xfrm>
          <a:prstGeom prst="rect">
            <a:avLst/>
          </a:prstGeom>
        </p:spPr>
      </p:pic>
      <p:pic>
        <p:nvPicPr>
          <p:cNvPr id="11" name="Picture 10" descr="12308304_10207634331154326_6285599476225670096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r="16338"/>
          <a:stretch/>
        </p:blipFill>
        <p:spPr>
          <a:xfrm>
            <a:off x="9327142" y="1699572"/>
            <a:ext cx="1407062" cy="3000532"/>
          </a:xfrm>
          <a:prstGeom prst="rect">
            <a:avLst/>
          </a:prstGeom>
        </p:spPr>
      </p:pic>
      <p:pic>
        <p:nvPicPr>
          <p:cNvPr id="12" name="Picture 11" descr="12389213_10208230880277970_16423453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95" y="1695971"/>
            <a:ext cx="2290992" cy="3032047"/>
          </a:xfrm>
          <a:prstGeom prst="rect">
            <a:avLst/>
          </a:prstGeom>
        </p:spPr>
      </p:pic>
      <p:pic>
        <p:nvPicPr>
          <p:cNvPr id="13" name="Picture 12" descr="12387896_1080991461933377_825681373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37" y="1701464"/>
            <a:ext cx="2248979" cy="299863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Group 8</a:t>
            </a:r>
          </a:p>
        </p:txBody>
      </p:sp>
    </p:spTree>
    <p:extLst>
      <p:ext uri="{BB962C8B-B14F-4D97-AF65-F5344CB8AC3E}">
        <p14:creationId xmlns:p14="http://schemas.microsoft.com/office/powerpoint/2010/main" val="69063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1798"/>
            <a:ext cx="8596668" cy="5128841"/>
          </a:xfrm>
        </p:spPr>
        <p:txBody>
          <a:bodyPr>
            <a:normAutofit/>
          </a:bodyPr>
          <a:lstStyle/>
          <a:p>
            <a:r>
              <a:rPr lang="en-US" dirty="0"/>
              <a:t>As people get older, simple everyday tasks become more and more challenging.</a:t>
            </a:r>
          </a:p>
          <a:p>
            <a:endParaRPr lang="en-US" dirty="0"/>
          </a:p>
          <a:p>
            <a:r>
              <a:rPr lang="en-US" dirty="0"/>
              <a:t>We conducted research to identify common difficulties faced by the elderly every day.</a:t>
            </a:r>
          </a:p>
          <a:p>
            <a:endParaRPr lang="en-US" dirty="0"/>
          </a:p>
          <a:p>
            <a:r>
              <a:rPr lang="en-US" dirty="0"/>
              <a:t>This research included:</a:t>
            </a:r>
          </a:p>
          <a:p>
            <a:pPr lvl="1"/>
            <a:r>
              <a:rPr lang="en-US" dirty="0"/>
              <a:t>Surveys with elderly relatives, care workers and physiotherapists</a:t>
            </a:r>
          </a:p>
          <a:p>
            <a:pPr lvl="1"/>
            <a:r>
              <a:rPr lang="en-US" dirty="0"/>
              <a:t>Observation of elderly relatives going about daily activities</a:t>
            </a:r>
          </a:p>
          <a:p>
            <a:pPr lvl="1"/>
            <a:r>
              <a:rPr lang="en-US" dirty="0"/>
              <a:t>Face to face interviews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53" y="5284120"/>
            <a:ext cx="2052259" cy="1369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74" y="5287533"/>
            <a:ext cx="2123680" cy="1297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229" y="5292902"/>
            <a:ext cx="1938653" cy="1292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Needfinding</a:t>
            </a:r>
          </a:p>
        </p:txBody>
      </p:sp>
    </p:spTree>
    <p:extLst>
      <p:ext uri="{BB962C8B-B14F-4D97-AF65-F5344CB8AC3E}">
        <p14:creationId xmlns:p14="http://schemas.microsoft.com/office/powerpoint/2010/main" val="73945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89" y="1058988"/>
            <a:ext cx="8596668" cy="3419405"/>
          </a:xfrm>
        </p:spPr>
        <p:txBody>
          <a:bodyPr/>
          <a:lstStyle/>
          <a:p>
            <a:r>
              <a:rPr lang="en-IE" dirty="0"/>
              <a:t>Arthritis affects over </a:t>
            </a:r>
            <a:r>
              <a:rPr lang="en-IE" dirty="0">
                <a:solidFill>
                  <a:srgbClr val="FF0000"/>
                </a:solidFill>
              </a:rPr>
              <a:t>915,000</a:t>
            </a:r>
            <a:r>
              <a:rPr lang="en-IE" dirty="0"/>
              <a:t> people in Ireland. It is the single biggest cause of disability.</a:t>
            </a:r>
          </a:p>
          <a:p>
            <a:endParaRPr lang="en-IE" dirty="0"/>
          </a:p>
          <a:p>
            <a:r>
              <a:rPr lang="en-IE" dirty="0"/>
              <a:t>Symptoms </a:t>
            </a:r>
            <a:r>
              <a:rPr lang="en-IE" dirty="0">
                <a:solidFill>
                  <a:srgbClr val="FF0000"/>
                </a:solidFill>
              </a:rPr>
              <a:t>like pain, fatigue and joint inflammation </a:t>
            </a:r>
            <a:r>
              <a:rPr lang="en-IE" dirty="0"/>
              <a:t>make movement around the house more challenging, particularly for the elderly.</a:t>
            </a:r>
          </a:p>
          <a:p>
            <a:endParaRPr lang="en-IE" dirty="0"/>
          </a:p>
          <a:p>
            <a:r>
              <a:rPr lang="en-IE" dirty="0">
                <a:solidFill>
                  <a:srgbClr val="FF0000"/>
                </a:solidFill>
              </a:rPr>
              <a:t>Falling</a:t>
            </a:r>
            <a:r>
              <a:rPr lang="en-IE" dirty="0"/>
              <a:t> is a leading health concern for over 60s. Muscle degeneration inhibits movement and increases the risk of injury.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510" y="4168665"/>
            <a:ext cx="826174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To facilitate safe and secure movement throughout the home, allowing the user to stay as mobile as possible, enabling continued household activity.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Our Mission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3" y="5093753"/>
            <a:ext cx="3344121" cy="1409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221" y="5052345"/>
            <a:ext cx="2273209" cy="13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22" y="2317702"/>
            <a:ext cx="8596668" cy="4241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/>
              <a:t>Why?</a:t>
            </a:r>
          </a:p>
          <a:p>
            <a:r>
              <a:rPr lang="en-IE" dirty="0"/>
              <a:t>Current walking aid designs place strain on the </a:t>
            </a:r>
            <a:r>
              <a:rPr lang="en-IE" dirty="0">
                <a:solidFill>
                  <a:srgbClr val="FF0000"/>
                </a:solidFill>
              </a:rPr>
              <a:t>lower back and shoulders </a:t>
            </a:r>
            <a:r>
              <a:rPr lang="en-IE" dirty="0"/>
              <a:t>by requiring the user to lift them as they move.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Walking aids are not suitable for movement in </a:t>
            </a:r>
            <a:r>
              <a:rPr lang="en-IE" dirty="0">
                <a:solidFill>
                  <a:srgbClr val="FF0000"/>
                </a:solidFill>
              </a:rPr>
              <a:t>tight spaces </a:t>
            </a:r>
            <a:r>
              <a:rPr lang="en-IE" dirty="0"/>
              <a:t>such as those found in houses.</a:t>
            </a:r>
          </a:p>
          <a:p>
            <a:endParaRPr lang="en-IE" dirty="0"/>
          </a:p>
          <a:p>
            <a:r>
              <a:rPr lang="en-US" dirty="0"/>
              <a:t>Common problems faced by the elderly (</a:t>
            </a:r>
            <a:r>
              <a:rPr lang="en-US" dirty="0" err="1"/>
              <a:t>eg</a:t>
            </a:r>
            <a:r>
              <a:rPr lang="en-US" dirty="0"/>
              <a:t>. falling, arthritis, impaired vision) cause difficulty when using mobility aids.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665969" y="1390191"/>
            <a:ext cx="6797423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Strategy</a:t>
            </a:r>
          </a:p>
          <a:p>
            <a:r>
              <a:rPr lang="en-US" dirty="0"/>
              <a:t>Adapt current walking aids to facilitate mobility in the home, with emphasis on reducing the risk and effects of falling.</a:t>
            </a:r>
          </a:p>
        </p:txBody>
      </p:sp>
      <p:pic>
        <p:nvPicPr>
          <p:cNvPr id="5" name="Picture 4" descr="10257BL-2_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0" y="3489027"/>
            <a:ext cx="757508" cy="968411"/>
          </a:xfrm>
          <a:prstGeom prst="rect">
            <a:avLst/>
          </a:prstGeom>
        </p:spPr>
      </p:pic>
      <p:pic>
        <p:nvPicPr>
          <p:cNvPr id="6" name="Picture 5" descr="invacare-dual-padd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86" y="3517102"/>
            <a:ext cx="940336" cy="940336"/>
          </a:xfrm>
          <a:prstGeom prst="rect">
            <a:avLst/>
          </a:prstGeom>
        </p:spPr>
      </p:pic>
      <p:pic>
        <p:nvPicPr>
          <p:cNvPr id="7" name="Picture 6" descr="LTWT_WHEELCHAIR_LRG_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44" y="3518104"/>
            <a:ext cx="939334" cy="939334"/>
          </a:xfrm>
          <a:prstGeom prst="rect">
            <a:avLst/>
          </a:prstGeom>
        </p:spPr>
      </p:pic>
      <p:pic>
        <p:nvPicPr>
          <p:cNvPr id="8" name="Picture 7" descr="T Handled Walking Stick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31" y="3522866"/>
            <a:ext cx="791487" cy="795005"/>
          </a:xfrm>
          <a:prstGeom prst="rect">
            <a:avLst/>
          </a:prstGeom>
        </p:spPr>
      </p:pic>
      <p:pic>
        <p:nvPicPr>
          <p:cNvPr id="9" name="Picture 8" descr="mobility_scooter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1" y="3388729"/>
            <a:ext cx="1033388" cy="106870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16756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77" y="4733866"/>
            <a:ext cx="8596668" cy="2221832"/>
          </a:xfrm>
        </p:spPr>
        <p:txBody>
          <a:bodyPr>
            <a:normAutofit/>
          </a:bodyPr>
          <a:lstStyle/>
          <a:p>
            <a:r>
              <a:rPr lang="en-IE" dirty="0"/>
              <a:t>Zimsteer is a modifaction on the current zimmer frame design.</a:t>
            </a:r>
          </a:p>
          <a:p>
            <a:endParaRPr lang="en-IE" dirty="0"/>
          </a:p>
          <a:p>
            <a:r>
              <a:rPr lang="en-IE" dirty="0"/>
              <a:t>The frame can be </a:t>
            </a:r>
            <a:r>
              <a:rPr lang="en-IE" dirty="0">
                <a:solidFill>
                  <a:srgbClr val="FF0000"/>
                </a:solidFill>
              </a:rPr>
              <a:t>steered</a:t>
            </a:r>
            <a:r>
              <a:rPr lang="en-IE" dirty="0"/>
              <a:t> using simple button controls on handles.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Wheels are motorised and match the user’s </a:t>
            </a:r>
            <a:r>
              <a:rPr lang="en-IE" dirty="0">
                <a:solidFill>
                  <a:srgbClr val="FF0000"/>
                </a:solidFill>
              </a:rPr>
              <a:t>walking pace </a:t>
            </a:r>
            <a:r>
              <a:rPr lang="en-IE" dirty="0"/>
              <a:t>using ultrasonics.</a:t>
            </a:r>
          </a:p>
          <a:p>
            <a:endParaRPr lang="en-IE" dirty="0"/>
          </a:p>
        </p:txBody>
      </p:sp>
      <p:pic>
        <p:nvPicPr>
          <p:cNvPr id="8" name="Picture 7" descr="11099720_1140488652650324_192454228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747" y="2246336"/>
            <a:ext cx="2940468" cy="1294974"/>
          </a:xfrm>
          <a:prstGeom prst="rect">
            <a:avLst/>
          </a:prstGeom>
        </p:spPr>
      </p:pic>
      <p:pic>
        <p:nvPicPr>
          <p:cNvPr id="9" name="Picture 8" descr="IMG_18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35" y="265178"/>
            <a:ext cx="2896089" cy="4251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_184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48" y="265178"/>
            <a:ext cx="2161372" cy="426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41360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Design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37685" t="15130" r="28533" b="10165"/>
          <a:stretch/>
        </p:blipFill>
        <p:spPr>
          <a:xfrm>
            <a:off x="2570809" y="1048182"/>
            <a:ext cx="3916336" cy="4876769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22" idx="1"/>
          </p:cNvCxnSpPr>
          <p:nvPr/>
        </p:nvCxnSpPr>
        <p:spPr>
          <a:xfrm flipH="1" flipV="1">
            <a:off x="4996891" y="2360781"/>
            <a:ext cx="2871143" cy="102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1" idx="1"/>
          </p:cNvCxnSpPr>
          <p:nvPr/>
        </p:nvCxnSpPr>
        <p:spPr>
          <a:xfrm flipH="1">
            <a:off x="4361929" y="377946"/>
            <a:ext cx="1656426" cy="1541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3"/>
          </p:cNvCxnSpPr>
          <p:nvPr/>
        </p:nvCxnSpPr>
        <p:spPr>
          <a:xfrm>
            <a:off x="1870040" y="1662322"/>
            <a:ext cx="1912137" cy="215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3"/>
          </p:cNvCxnSpPr>
          <p:nvPr/>
        </p:nvCxnSpPr>
        <p:spPr>
          <a:xfrm flipV="1">
            <a:off x="2254396" y="4721562"/>
            <a:ext cx="1293121" cy="51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4" idx="3"/>
          </p:cNvCxnSpPr>
          <p:nvPr/>
        </p:nvCxnSpPr>
        <p:spPr>
          <a:xfrm>
            <a:off x="1794586" y="3567071"/>
            <a:ext cx="2098020" cy="533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8355" y="193280"/>
            <a:ext cx="145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Arduino</a:t>
            </a:r>
            <a:r>
              <a:rPr lang="en-US" dirty="0"/>
              <a:t> Uno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8034" y="2139888"/>
            <a:ext cx="141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Push button</a:t>
            </a:r>
          </a:p>
          <a:p>
            <a:pPr algn="ctr"/>
            <a:r>
              <a:rPr lang="en-US" dirty="0"/>
              <a:t>control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0053" y="133915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On/off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304" y="3382405"/>
            <a:ext cx="139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12V battery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6982" y="5052900"/>
            <a:ext cx="77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Motor</a:t>
            </a:r>
          </a:p>
        </p:txBody>
      </p:sp>
      <p:pic>
        <p:nvPicPr>
          <p:cNvPr id="29" name="Picture 28" descr="mot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6" y="5421705"/>
            <a:ext cx="1813546" cy="110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62" y="532230"/>
            <a:ext cx="1476981" cy="1169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 descr="switch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71" y="2850584"/>
            <a:ext cx="1491430" cy="101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 descr="nhp;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91" y="4986053"/>
            <a:ext cx="1497049" cy="159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TextBox 38"/>
          <p:cNvSpPr txBox="1"/>
          <p:nvPr/>
        </p:nvSpPr>
        <p:spPr>
          <a:xfrm>
            <a:off x="6708533" y="4528281"/>
            <a:ext cx="97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Bracket</a:t>
            </a:r>
          </a:p>
        </p:txBody>
      </p:sp>
      <p:cxnSp>
        <p:nvCxnSpPr>
          <p:cNvPr id="46" name="Straight Arrow Connector 45"/>
          <p:cNvCxnSpPr>
            <a:stCxn id="39" idx="1"/>
          </p:cNvCxnSpPr>
          <p:nvPr/>
        </p:nvCxnSpPr>
        <p:spPr>
          <a:xfrm flipH="1">
            <a:off x="4845052" y="4712947"/>
            <a:ext cx="1863481" cy="298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14" y="3751147"/>
            <a:ext cx="1420063" cy="981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6622" y="511317"/>
            <a:ext cx="1640432" cy="1230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TextBox 49"/>
          <p:cNvSpPr txBox="1"/>
          <p:nvPr/>
        </p:nvSpPr>
        <p:spPr>
          <a:xfrm>
            <a:off x="7743801" y="110446"/>
            <a:ext cx="179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 Motor Shield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367" y="2029444"/>
            <a:ext cx="1201099" cy="120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99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358379"/>
            <a:ext cx="8596668" cy="716291"/>
          </a:xfrm>
        </p:spPr>
        <p:txBody>
          <a:bodyPr/>
          <a:lstStyle/>
          <a:p>
            <a:r>
              <a:rPr lang="en-IE" dirty="0"/>
              <a:t>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7666" y="6004273"/>
            <a:ext cx="254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Video – Exploded View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847" t="13795" r="25021" b="9545"/>
          <a:stretch/>
        </p:blipFill>
        <p:spPr>
          <a:xfrm>
            <a:off x="2089813" y="1323901"/>
            <a:ext cx="2744169" cy="32312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/>
          <a:srcRect l="37467" t="13504" r="30967" b="9945"/>
          <a:stretch/>
        </p:blipFill>
        <p:spPr>
          <a:xfrm>
            <a:off x="5809506" y="1328805"/>
            <a:ext cx="2264428" cy="304761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l="22794" t="17269" r="15116" b="10868"/>
          <a:stretch/>
        </p:blipFill>
        <p:spPr>
          <a:xfrm>
            <a:off x="2525695" y="4895553"/>
            <a:ext cx="1872403" cy="1371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9319" y="1075536"/>
            <a:ext cx="73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9506" y="1074670"/>
            <a:ext cx="6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9319" y="4780713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9171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_Q4Is4WKE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78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5588</TotalTime>
  <Words>552</Words>
  <Application>Microsoft Office PowerPoint</Application>
  <PresentationFormat>Widescreen</PresentationFormat>
  <Paragraphs>94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Document</vt:lpstr>
      <vt:lpstr>3B8 Universal Design Innovation</vt:lpstr>
      <vt:lpstr>Group 8</vt:lpstr>
      <vt:lpstr>Needfinding</vt:lpstr>
      <vt:lpstr>Our Mission</vt:lpstr>
      <vt:lpstr>Our Solution</vt:lpstr>
      <vt:lpstr>Design</vt:lpstr>
      <vt:lpstr>Design</vt:lpstr>
      <vt:lpstr>Assembly</vt:lpstr>
      <vt:lpstr>PowerPoint Presentation</vt:lpstr>
      <vt:lpstr>Finite Element Analysis</vt:lpstr>
      <vt:lpstr>How Zimsteer Works</vt:lpstr>
      <vt:lpstr>Project Schematic</vt:lpstr>
      <vt:lpstr>Benefits of Zimsteer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Cillian Heeney</dc:creator>
  <cp:lastModifiedBy>Cillian Heeney</cp:lastModifiedBy>
  <cp:revision>87</cp:revision>
  <dcterms:created xsi:type="dcterms:W3CDTF">2016-03-18T14:25:11Z</dcterms:created>
  <dcterms:modified xsi:type="dcterms:W3CDTF">2016-03-24T17:53:59Z</dcterms:modified>
</cp:coreProperties>
</file>