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61" r:id="rId5"/>
    <p:sldId id="260" r:id="rId6"/>
    <p:sldId id="263" r:id="rId7"/>
    <p:sldId id="259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85" autoAdjust="0"/>
    <p:restoredTop sz="94660"/>
  </p:normalViewPr>
  <p:slideViewPr>
    <p:cSldViewPr>
      <p:cViewPr>
        <p:scale>
          <a:sx n="80" d="100"/>
          <a:sy n="80" d="100"/>
        </p:scale>
        <p:origin x="-570" y="4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EB906-E402-4417-96EF-55DF8E03AE4F}" type="datetimeFigureOut">
              <a:rPr lang="en-IE" smtClean="0"/>
              <a:pPr/>
              <a:t>01/03/2015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3AAD3-14A8-415E-97B1-266649553A87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1762464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http://www.designmantic.com/logo-design/samples?page=8&amp;cat=21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3AAD3-14A8-415E-97B1-266649553A87}" type="slidenum">
              <a:rPr lang="en-IE" smtClean="0"/>
              <a:pPr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2147404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http://www.effectiveservices.org/images/uploads/TCD-logo-wide_2.jpg</a:t>
            </a:r>
          </a:p>
          <a:p>
            <a:r>
              <a:rPr lang="en-IE" dirty="0" smtClean="0"/>
              <a:t>https://www.google.ie/url?sa=i&amp;rct=j&amp;q=&amp;esrc=s&amp;source=images&amp;cd=&amp;cad=rja&amp;uact=8&amp;ved=0CAcQjRw&amp;url=http%3A%2F%2Fwww.gadgetgirlreviews.com%2F2014_10_01_archive.html&amp;ei=ApPgVI3FIJKp7Aa774H4CQ&amp;bvm=bv.85970519,d.ZGU&amp;psig=AFQjCNE50R8qlNWPe3nb_M1vDc9EJrpENg&amp;ust=1424090229600575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3AAD3-14A8-415E-97B1-266649553A87}" type="slidenum">
              <a:rPr lang="en-IE" smtClean="0"/>
              <a:pPr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3207255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https://www.google.ie/url?sa=i&amp;rct=j&amp;q=&amp;esrc=s&amp;source=images&amp;cd=&amp;cad=rja&amp;uact=8&amp;ved=0CAcQjRw&amp;url=http%3A%2F%2Fen.wikipedia.org%2Fwiki%2FCork_University_Hospital&amp;ei=F5bgVNz8M4OQ7Abx6oCQCg&amp;bvm=bv.85970519,d.ZGU&amp;psig=AFQjCNE7sMOErDCoMrQrhBkasUnt1wMzwA&amp;ust=1424091026593207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3AAD3-14A8-415E-97B1-266649553A87}" type="slidenum">
              <a:rPr lang="en-IE" smtClean="0"/>
              <a:pPr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1704007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8E6A679-6639-4854-83FE-073076D76469}" type="datetimeFigureOut">
              <a:rPr lang="en-IE" smtClean="0"/>
              <a:pPr/>
              <a:t>01/03/2015</a:t>
            </a:fld>
            <a:endParaRPr lang="en-IE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C4E2C4A-0052-4890-BEAF-75EDEF0BC31F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A679-6639-4854-83FE-073076D76469}" type="datetimeFigureOut">
              <a:rPr lang="en-IE" smtClean="0"/>
              <a:pPr/>
              <a:t>01/03/2015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2C4A-0052-4890-BEAF-75EDEF0BC31F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A679-6639-4854-83FE-073076D76469}" type="datetimeFigureOut">
              <a:rPr lang="en-IE" smtClean="0"/>
              <a:pPr/>
              <a:t>01/03/2015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2C4A-0052-4890-BEAF-75EDEF0BC31F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A679-6639-4854-83FE-073076D76469}" type="datetimeFigureOut">
              <a:rPr lang="en-IE" smtClean="0"/>
              <a:pPr/>
              <a:t>01/03/2015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2C4A-0052-4890-BEAF-75EDEF0BC31F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A679-6639-4854-83FE-073076D76469}" type="datetimeFigureOut">
              <a:rPr lang="en-IE" smtClean="0"/>
              <a:pPr/>
              <a:t>01/03/2015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2C4A-0052-4890-BEAF-75EDEF0BC31F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A679-6639-4854-83FE-073076D76469}" type="datetimeFigureOut">
              <a:rPr lang="en-IE" smtClean="0"/>
              <a:pPr/>
              <a:t>01/03/2015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2C4A-0052-4890-BEAF-75EDEF0BC31F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A679-6639-4854-83FE-073076D76469}" type="datetimeFigureOut">
              <a:rPr lang="en-IE" smtClean="0"/>
              <a:pPr/>
              <a:t>01/03/2015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2C4A-0052-4890-BEAF-75EDEF0BC31F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A679-6639-4854-83FE-073076D76469}" type="datetimeFigureOut">
              <a:rPr lang="en-IE" smtClean="0"/>
              <a:pPr/>
              <a:t>01/03/2015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2C4A-0052-4890-BEAF-75EDEF0BC31F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A679-6639-4854-83FE-073076D76469}" type="datetimeFigureOut">
              <a:rPr lang="en-IE" smtClean="0"/>
              <a:pPr/>
              <a:t>01/03/2015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2C4A-0052-4890-BEAF-75EDEF0BC31F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A679-6639-4854-83FE-073076D76469}" type="datetimeFigureOut">
              <a:rPr lang="en-IE" smtClean="0"/>
              <a:pPr/>
              <a:t>01/03/2015</a:t>
            </a:fld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2C4A-0052-4890-BEAF-75EDEF0BC31F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A679-6639-4854-83FE-073076D76469}" type="datetimeFigureOut">
              <a:rPr lang="en-IE" smtClean="0"/>
              <a:pPr/>
              <a:t>01/03/2015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2C4A-0052-4890-BEAF-75EDEF0BC31F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8E6A679-6639-4854-83FE-073076D76469}" type="datetimeFigureOut">
              <a:rPr lang="en-IE" smtClean="0"/>
              <a:pPr/>
              <a:t>01/03/2015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C4E2C4A-0052-4890-BEAF-75EDEF0BC31F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4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4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8.jpe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Showcase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 smtClean="0"/>
              <a:t>Group 3</a:t>
            </a:r>
          </a:p>
          <a:p>
            <a:r>
              <a:rPr lang="en-IE" dirty="0" smtClean="0"/>
              <a:t>Jack, Colm, Phil, Andrew, Neil</a:t>
            </a:r>
            <a:endParaRPr lang="en-IE" dirty="0"/>
          </a:p>
        </p:txBody>
      </p:sp>
      <p:pic>
        <p:nvPicPr>
          <p:cNvPr id="2053" name="Picture 5" descr="http://www.designmantic.com/create_thumb?id=2263&amp;company=Tri-Vit%2BEngineering&amp;slogan=Strength%2BFrom%2BThe%2BRoo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8640"/>
            <a:ext cx="2095500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439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63" t="7744" r="4477"/>
          <a:stretch>
            <a:fillRect/>
          </a:stretch>
        </p:blipFill>
        <p:spPr bwMode="auto">
          <a:xfrm>
            <a:off x="6012160" y="1628800"/>
            <a:ext cx="2160240" cy="1670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0"/>
            <a:ext cx="4320480" cy="613872"/>
          </a:xfrm>
        </p:spPr>
        <p:txBody>
          <a:bodyPr>
            <a:normAutofit/>
          </a:bodyPr>
          <a:lstStyle/>
          <a:p>
            <a:r>
              <a:rPr lang="en-IE" sz="3200" dirty="0" smtClean="0"/>
              <a:t>The </a:t>
            </a:r>
            <a:r>
              <a:rPr lang="en-IE" sz="3200" dirty="0" err="1" smtClean="0"/>
              <a:t>ZuperFrame</a:t>
            </a:r>
            <a:endParaRPr lang="en-IE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3831"/>
            <a:ext cx="1119758" cy="86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84" t="18801"/>
          <a:stretch/>
        </p:blipFill>
        <p:spPr bwMode="auto">
          <a:xfrm>
            <a:off x="6012160" y="3356992"/>
            <a:ext cx="2168282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AutoShape 2" descr="https://tcd.blackboard.com/bbcswebdav/pid-50356-dt-announcement-rid-1495278_1/xid-1495278_1"/>
          <p:cNvSpPr>
            <a:spLocks noChangeAspect="1" noChangeArrowheads="1"/>
          </p:cNvSpPr>
          <p:nvPr/>
        </p:nvSpPr>
        <p:spPr bwMode="auto">
          <a:xfrm>
            <a:off x="63500" y="-136525"/>
            <a:ext cx="6200775" cy="37052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44" name="AutoShape 4" descr="https://tcd.blackboard.com/bbcswebdav/pid-50356-dt-announcement-rid-1495278_1/xid-1495278_1"/>
          <p:cNvSpPr>
            <a:spLocks noChangeAspect="1" noChangeArrowheads="1"/>
          </p:cNvSpPr>
          <p:nvPr/>
        </p:nvSpPr>
        <p:spPr bwMode="auto">
          <a:xfrm>
            <a:off x="63500" y="-136525"/>
            <a:ext cx="6200775" cy="37052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11" descr="stacked-trinity.jpg"/>
          <p:cNvPicPr>
            <a:picLocks noChangeAspect="1"/>
          </p:cNvPicPr>
          <p:nvPr/>
        </p:nvPicPr>
        <p:blipFill>
          <a:blip r:embed="rId6" cstate="print"/>
          <a:srcRect l="16721" t="7995" r="11616" b="8060"/>
          <a:stretch>
            <a:fillRect/>
          </a:stretch>
        </p:blipFill>
        <p:spPr>
          <a:xfrm>
            <a:off x="971600" y="1628800"/>
            <a:ext cx="1728209" cy="1209726"/>
          </a:xfrm>
          <a:prstGeom prst="rect">
            <a:avLst/>
          </a:prstGeom>
        </p:spPr>
      </p:pic>
      <p:pic>
        <p:nvPicPr>
          <p:cNvPr id="13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622" r="24890"/>
          <a:stretch/>
        </p:blipFill>
        <p:spPr bwMode="auto">
          <a:xfrm>
            <a:off x="3059832" y="836712"/>
            <a:ext cx="2664296" cy="368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https://fbcdn-sphotos-d-a.akamaihd.net/hphotos-ak-xpf1/v/t1.0-9/10167943_1041588182522163_2828954967237273092_n.jpg?oh=ea962ba86dde6c1d2677380b98c4f33d&amp;oe=5583A36B&amp;__gda__=1434697044_6fe4d4ad8e61e04c242e6849d9e25f4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15616" y="3068960"/>
            <a:ext cx="1296143" cy="660223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699792" y="4509120"/>
            <a:ext cx="3384376" cy="19082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The walking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frame that helps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user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to sit and stand through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fully adjustable height</a:t>
            </a:r>
            <a:endParaRPr lang="en-GB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sz="2000" dirty="0" smtClean="0"/>
          </a:p>
          <a:p>
            <a:endParaRPr lang="en-GB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704" b="7408"/>
          <a:stretch>
            <a:fillRect/>
          </a:stretch>
        </p:blipFill>
        <p:spPr bwMode="auto">
          <a:xfrm>
            <a:off x="1187624" y="3933056"/>
            <a:ext cx="1224136" cy="108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2262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636" y="428658"/>
            <a:ext cx="1119758" cy="86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0"/>
            <a:ext cx="3096462" cy="613872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Background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124744"/>
            <a:ext cx="7488832" cy="4320480"/>
          </a:xfrm>
        </p:spPr>
        <p:txBody>
          <a:bodyPr>
            <a:normAutofit/>
          </a:bodyPr>
          <a:lstStyle/>
          <a:p>
            <a:r>
              <a:rPr lang="en-IE" sz="1600" dirty="0" smtClean="0">
                <a:solidFill>
                  <a:schemeClr val="tx1"/>
                </a:solidFill>
              </a:rPr>
              <a:t>Interviewed and surveyed staff and residents from Friars Lodge and Orwell Health Care</a:t>
            </a:r>
          </a:p>
          <a:p>
            <a:r>
              <a:rPr lang="en-IE" sz="1600" dirty="0" smtClean="0">
                <a:solidFill>
                  <a:schemeClr val="tx1"/>
                </a:solidFill>
              </a:rPr>
              <a:t>Mobility identified as a major topic</a:t>
            </a:r>
          </a:p>
          <a:p>
            <a:endParaRPr lang="en-IE" sz="1600" dirty="0" smtClean="0">
              <a:solidFill>
                <a:schemeClr val="tx1"/>
              </a:solidFill>
            </a:endParaRPr>
          </a:p>
          <a:p>
            <a:endParaRPr lang="en-IE" sz="1600" dirty="0" smtClean="0">
              <a:solidFill>
                <a:schemeClr val="tx1"/>
              </a:solidFill>
            </a:endParaRPr>
          </a:p>
          <a:p>
            <a:endParaRPr lang="en-IE" sz="1600" dirty="0" smtClean="0">
              <a:solidFill>
                <a:schemeClr val="tx1"/>
              </a:solidFill>
            </a:endParaRPr>
          </a:p>
          <a:p>
            <a:endParaRPr lang="en-IE" sz="1600" dirty="0" smtClean="0">
              <a:solidFill>
                <a:schemeClr val="tx1"/>
              </a:solidFill>
            </a:endParaRPr>
          </a:p>
          <a:p>
            <a:endParaRPr lang="en-IE" sz="1600" dirty="0" smtClean="0">
              <a:solidFill>
                <a:schemeClr val="tx1"/>
              </a:solidFill>
            </a:endParaRPr>
          </a:p>
          <a:p>
            <a:endParaRPr lang="en-IE" sz="1600" dirty="0" smtClean="0">
              <a:solidFill>
                <a:schemeClr val="tx1"/>
              </a:solidFill>
            </a:endParaRPr>
          </a:p>
          <a:p>
            <a:endParaRPr lang="en-IE" sz="1600" dirty="0" smtClean="0">
              <a:solidFill>
                <a:schemeClr val="tx1"/>
              </a:solidFill>
            </a:endParaRPr>
          </a:p>
          <a:p>
            <a:endParaRPr lang="en-IE" sz="16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IE" dirty="0"/>
          </a:p>
          <a:p>
            <a:endParaRPr lang="en-IE" dirty="0" smtClean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736" y="1988840"/>
            <a:ext cx="3994389" cy="230127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988840"/>
            <a:ext cx="3970540" cy="230127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5661248"/>
            <a:ext cx="2664296" cy="8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203848" y="3789040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120 Residents </a:t>
            </a:r>
            <a:endParaRPr lang="en-GB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2195736" y="321297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73%</a:t>
            </a:r>
            <a:endParaRPr lang="en-GB" b="1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99592" y="4797152"/>
            <a:ext cx="7488832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n-I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“It would be great if you could do something to stop them falling backwards when they try to sit down using the frame”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endParaRPr kumimoji="0" lang="en-IE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tabLst/>
              <a:defRPr/>
            </a:pPr>
            <a:endParaRPr kumimoji="0" lang="en-I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/>
              <a:defRPr/>
            </a:pPr>
            <a:endParaRPr kumimoji="0" lang="en-I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59632" y="4797152"/>
            <a:ext cx="6480720" cy="5760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7819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794" y="404663"/>
            <a:ext cx="121920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116632"/>
            <a:ext cx="4176582" cy="469856"/>
          </a:xfrm>
        </p:spPr>
        <p:txBody>
          <a:bodyPr>
            <a:noAutofit/>
          </a:bodyPr>
          <a:lstStyle/>
          <a:p>
            <a:r>
              <a:rPr lang="en-IE" sz="2400" dirty="0" smtClean="0"/>
              <a:t>Existing Solutions</a:t>
            </a:r>
            <a:endParaRPr lang="en-IE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124744"/>
            <a:ext cx="2448388" cy="8640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IE" sz="2000" dirty="0" smtClean="0"/>
              <a:t>Lift &amp; Tilt </a:t>
            </a:r>
          </a:p>
          <a:p>
            <a:pPr algn="ctr">
              <a:buNone/>
            </a:pPr>
            <a:r>
              <a:rPr lang="en-IE" sz="2000" dirty="0" smtClean="0"/>
              <a:t>Chairs </a:t>
            </a:r>
            <a:endParaRPr lang="en-IE" sz="2000" dirty="0"/>
          </a:p>
          <a:p>
            <a:endParaRPr lang="en-I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600" r="18394"/>
          <a:stretch>
            <a:fillRect/>
          </a:stretch>
        </p:blipFill>
        <p:spPr bwMode="auto">
          <a:xfrm>
            <a:off x="755576" y="1844824"/>
            <a:ext cx="2304256" cy="288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844824"/>
            <a:ext cx="2317471" cy="278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4797152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en-IE" dirty="0" smtClean="0"/>
              <a:t>Prices in excess of 500 </a:t>
            </a:r>
            <a:r>
              <a:rPr lang="en-IE" dirty="0" smtClean="0"/>
              <a:t>Euro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en-IE" dirty="0" smtClean="0"/>
              <a:t>Only for one chair</a:t>
            </a:r>
            <a:endParaRPr lang="en-IE" dirty="0" smtClean="0"/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3635896" y="4797152"/>
            <a:ext cx="21602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en-IE" dirty="0" smtClean="0"/>
              <a:t>Prices in </a:t>
            </a:r>
            <a:r>
              <a:rPr lang="en-IE" dirty="0" smtClean="0"/>
              <a:t>excess                                                               of 1500 Euro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en-IE" dirty="0" smtClean="0"/>
              <a:t>Not practical for the home</a:t>
            </a:r>
          </a:p>
          <a:p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6228184" y="4797152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en-IE" dirty="0" smtClean="0"/>
              <a:t>Non-adjustable height </a:t>
            </a:r>
            <a:endParaRPr lang="en-IE" dirty="0"/>
          </a:p>
        </p:txBody>
      </p:sp>
      <p:pic>
        <p:nvPicPr>
          <p:cNvPr id="1026" name="Picture 2" descr="http://www.simplelifemobility.co.uk/media/catalog/product/cache/1/image/650x650/9df78eab33525d08d6e5fb8d27136e95/d/r/drive-easy-rise-aluminium-walking-frame-829edd6fc6c1068d195ea9a69572bb9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060848"/>
            <a:ext cx="2330124" cy="233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3347864" y="1052736"/>
            <a:ext cx="2448388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tabLst/>
              <a:defRPr/>
            </a:pPr>
            <a:r>
              <a:rPr kumimoji="0" lang="en-I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Gantry </a:t>
            </a:r>
          </a:p>
          <a:p>
            <a:pPr marL="34290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tabLst/>
              <a:defRPr/>
            </a:pPr>
            <a:r>
              <a:rPr lang="en-IE" sz="2000" dirty="0" smtClean="0">
                <a:solidFill>
                  <a:schemeClr val="tx2"/>
                </a:solidFill>
              </a:rPr>
              <a:t>Hoist</a:t>
            </a:r>
            <a:endParaRPr kumimoji="0" lang="en-IE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/>
              <a:defRPr/>
            </a:pPr>
            <a:endParaRPr kumimoji="0" lang="en-IE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868144" y="1124744"/>
            <a:ext cx="2448388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tabLst/>
              <a:defRPr/>
            </a:pPr>
            <a:r>
              <a:rPr kumimoji="0" lang="en-I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Two Level Walking Frame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/>
              <a:defRPr/>
            </a:pPr>
            <a:endParaRPr kumimoji="0" lang="en-IE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68144" y="1124744"/>
            <a:ext cx="2520280" cy="3600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7567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3831"/>
            <a:ext cx="1119758" cy="86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5093" y="44624"/>
            <a:ext cx="3877685" cy="541864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Background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196752"/>
            <a:ext cx="7272808" cy="1296144"/>
          </a:xfrm>
        </p:spPr>
        <p:txBody>
          <a:bodyPr>
            <a:normAutofit fontScale="92500"/>
          </a:bodyPr>
          <a:lstStyle/>
          <a:p>
            <a:r>
              <a:rPr lang="en-IE" dirty="0" smtClean="0"/>
              <a:t>Mission Statement: </a:t>
            </a:r>
            <a:r>
              <a:rPr lang="en-IE" sz="1600" dirty="0" smtClean="0">
                <a:solidFill>
                  <a:schemeClr val="tx1"/>
                </a:solidFill>
                <a:ea typeface="+mj-ea"/>
                <a:cs typeface="+mj-cs"/>
              </a:rPr>
              <a:t>We </a:t>
            </a:r>
            <a:r>
              <a:rPr lang="en-IE" sz="1600" dirty="0">
                <a:solidFill>
                  <a:schemeClr val="tx1"/>
                </a:solidFill>
                <a:ea typeface="+mj-ea"/>
                <a:cs typeface="+mj-cs"/>
              </a:rPr>
              <a:t>want to create a more comprehensive walking aid that </a:t>
            </a:r>
            <a:r>
              <a:rPr lang="en-IE" sz="1600" b="1" dirty="0">
                <a:solidFill>
                  <a:srgbClr val="FF0000"/>
                </a:solidFill>
                <a:ea typeface="+mj-ea"/>
                <a:cs typeface="+mj-cs"/>
              </a:rPr>
              <a:t>helps</a:t>
            </a:r>
            <a:r>
              <a:rPr lang="en-IE" sz="1600" dirty="0">
                <a:solidFill>
                  <a:schemeClr val="tx1"/>
                </a:solidFill>
                <a:ea typeface="+mj-ea"/>
                <a:cs typeface="+mj-cs"/>
              </a:rPr>
              <a:t> a user </a:t>
            </a:r>
            <a:r>
              <a:rPr lang="en-IE" sz="1500" b="1" dirty="0">
                <a:solidFill>
                  <a:srgbClr val="FF0000"/>
                </a:solidFill>
              </a:rPr>
              <a:t>sit and stand  </a:t>
            </a:r>
            <a:r>
              <a:rPr lang="en-IE" sz="1600" dirty="0">
                <a:solidFill>
                  <a:schemeClr val="tx1"/>
                </a:solidFill>
                <a:ea typeface="+mj-ea"/>
                <a:cs typeface="+mj-cs"/>
              </a:rPr>
              <a:t>without the need of a helper and also promotes activity by making it more appealing  </a:t>
            </a:r>
            <a:r>
              <a:rPr lang="en-IE" sz="1600" dirty="0">
                <a:solidFill>
                  <a:srgbClr val="94C600"/>
                </a:solidFill>
                <a:ea typeface="+mj-ea"/>
                <a:cs typeface="+mj-cs"/>
              </a:rPr>
              <a:t/>
            </a:r>
            <a:br>
              <a:rPr lang="en-IE" sz="1600" dirty="0">
                <a:solidFill>
                  <a:srgbClr val="94C600"/>
                </a:solidFill>
                <a:ea typeface="+mj-ea"/>
                <a:cs typeface="+mj-cs"/>
              </a:rPr>
            </a:br>
            <a:endParaRPr lang="en-I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20888"/>
            <a:ext cx="1964556" cy="3567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491880" y="3140968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491880" y="4293096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491880" y="5877272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04864"/>
            <a:ext cx="1109344" cy="1383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060848"/>
            <a:ext cx="1771054" cy="143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501008"/>
            <a:ext cx="2376264" cy="13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869160"/>
            <a:ext cx="1752956" cy="1612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364088" y="3501008"/>
            <a:ext cx="2448272" cy="14401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2915816" y="2420888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Resistance Band Handles 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2915816" y="378904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Piston Frame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3059832" y="5085184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Standing Wheelchair</a:t>
            </a:r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508104" y="3812232"/>
            <a:ext cx="0" cy="408856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677927" y="4099087"/>
            <a:ext cx="0" cy="244002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rc 22"/>
          <p:cNvSpPr/>
          <p:nvPr/>
        </p:nvSpPr>
        <p:spPr>
          <a:xfrm rot="20739322">
            <a:off x="7488582" y="2062944"/>
            <a:ext cx="648072" cy="1440160"/>
          </a:xfrm>
          <a:prstGeom prst="arc">
            <a:avLst>
              <a:gd name="adj1" fmla="val 17257745"/>
              <a:gd name="adj2" fmla="val 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25" name="Straight Arrow Connector 24"/>
          <p:cNvCxnSpPr>
            <a:stCxn id="23" idx="2"/>
          </p:cNvCxnSpPr>
          <p:nvPr/>
        </p:nvCxnSpPr>
        <p:spPr>
          <a:xfrm>
            <a:off x="8126552" y="2702743"/>
            <a:ext cx="45848" cy="15019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7740352" y="2060848"/>
            <a:ext cx="108012" cy="10691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/>
        </p:nvSpPr>
        <p:spPr>
          <a:xfrm rot="15328603">
            <a:off x="5687001" y="5098758"/>
            <a:ext cx="1238192" cy="1179145"/>
          </a:xfrm>
          <a:prstGeom prst="arc">
            <a:avLst>
              <a:gd name="adj1" fmla="val 16147654"/>
              <a:gd name="adj2" fmla="val 21217258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24" name="Straight Arrow Connector 23"/>
          <p:cNvCxnSpPr>
            <a:stCxn id="22" idx="0"/>
          </p:cNvCxnSpPr>
          <p:nvPr/>
        </p:nvCxnSpPr>
        <p:spPr>
          <a:xfrm>
            <a:off x="5737675" y="5844854"/>
            <a:ext cx="58461" cy="17643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2" idx="2"/>
          </p:cNvCxnSpPr>
          <p:nvPr/>
        </p:nvCxnSpPr>
        <p:spPr>
          <a:xfrm flipV="1">
            <a:off x="6085358" y="5085184"/>
            <a:ext cx="214834" cy="2516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0857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44624"/>
            <a:ext cx="2376382" cy="541864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Solution</a:t>
            </a:r>
            <a:endParaRPr lang="en-I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111601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98" t="3198" r="15937"/>
          <a:stretch/>
        </p:blipFill>
        <p:spPr bwMode="auto">
          <a:xfrm>
            <a:off x="755575" y="1196752"/>
            <a:ext cx="2008610" cy="294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622" r="24890"/>
          <a:stretch/>
        </p:blipFill>
        <p:spPr bwMode="auto">
          <a:xfrm>
            <a:off x="6084168" y="1124744"/>
            <a:ext cx="2111606" cy="2917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164" t="17352" r="7852" b="9771"/>
          <a:stretch>
            <a:fillRect/>
          </a:stretch>
        </p:blipFill>
        <p:spPr bwMode="auto">
          <a:xfrm>
            <a:off x="3085319" y="2591038"/>
            <a:ext cx="2700284" cy="1575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15816" y="834082"/>
            <a:ext cx="30243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A walking frame that </a:t>
            </a:r>
            <a:r>
              <a:rPr lang="en-IE" b="1" dirty="0" smtClean="0">
                <a:solidFill>
                  <a:srgbClr val="FF0000"/>
                </a:solidFill>
              </a:rPr>
              <a:t>helps lower the user </a:t>
            </a:r>
            <a:r>
              <a:rPr lang="en-IE" dirty="0" smtClean="0"/>
              <a:t>into </a:t>
            </a:r>
            <a:r>
              <a:rPr lang="en-IE" b="1" dirty="0" smtClean="0">
                <a:solidFill>
                  <a:srgbClr val="FF0000"/>
                </a:solidFill>
              </a:rPr>
              <a:t>sitting position </a:t>
            </a:r>
            <a:r>
              <a:rPr lang="en-IE" dirty="0" smtClean="0"/>
              <a:t>and </a:t>
            </a:r>
            <a:r>
              <a:rPr lang="en-IE" b="1" dirty="0" smtClean="0">
                <a:solidFill>
                  <a:srgbClr val="FF0000"/>
                </a:solidFill>
              </a:rPr>
              <a:t>helps</a:t>
            </a:r>
            <a:r>
              <a:rPr lang="en-IE" dirty="0" smtClean="0"/>
              <a:t> </a:t>
            </a:r>
            <a:r>
              <a:rPr lang="en-IE" b="1" dirty="0" smtClean="0">
                <a:solidFill>
                  <a:srgbClr val="FF0000"/>
                </a:solidFill>
              </a:rPr>
              <a:t>user to stand </a:t>
            </a:r>
            <a:r>
              <a:rPr lang="en-IE" dirty="0" smtClean="0"/>
              <a:t>with </a:t>
            </a:r>
            <a:r>
              <a:rPr lang="en-IE" dirty="0" smtClean="0"/>
              <a:t>ease from </a:t>
            </a:r>
            <a:r>
              <a:rPr lang="en-IE" dirty="0" smtClean="0"/>
              <a:t>sitting </a:t>
            </a:r>
            <a:r>
              <a:rPr lang="en-IE" b="1" dirty="0" smtClean="0">
                <a:solidFill>
                  <a:srgbClr val="FF0000"/>
                </a:solidFill>
              </a:rPr>
              <a:t>through fully adjustable height </a:t>
            </a:r>
            <a:endParaRPr lang="en-IE" b="1" dirty="0">
              <a:solidFill>
                <a:srgbClr val="FF000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704" b="7408"/>
          <a:stretch>
            <a:fillRect/>
          </a:stretch>
        </p:blipFill>
        <p:spPr bwMode="auto">
          <a:xfrm>
            <a:off x="755576" y="4437112"/>
            <a:ext cx="1944216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365104"/>
            <a:ext cx="2454884" cy="188917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940152" y="4387330"/>
            <a:ext cx="24482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Name: Mary Wilson</a:t>
            </a:r>
          </a:p>
          <a:p>
            <a:r>
              <a:rPr lang="en-GB" sz="1100" b="1" dirty="0" smtClean="0"/>
              <a:t>Age: 73</a:t>
            </a:r>
          </a:p>
          <a:p>
            <a:r>
              <a:rPr lang="en-GB" sz="1100" b="1" dirty="0" smtClean="0"/>
              <a:t>Address: 15 </a:t>
            </a:r>
            <a:r>
              <a:rPr lang="en-GB" sz="1100" b="1" dirty="0" err="1" smtClean="0"/>
              <a:t>Hanbury</a:t>
            </a:r>
            <a:r>
              <a:rPr lang="en-GB" sz="1100" b="1" dirty="0" smtClean="0"/>
              <a:t> Lane D8</a:t>
            </a:r>
          </a:p>
          <a:p>
            <a:r>
              <a:rPr lang="en-GB" sz="1100" b="1" dirty="0" smtClean="0"/>
              <a:t>N.O.K.: John Wilson 0868684854</a:t>
            </a:r>
          </a:p>
          <a:p>
            <a:r>
              <a:rPr lang="en-GB" sz="1100" b="1" dirty="0" smtClean="0"/>
              <a:t>Allergies: Aspirin, Peanuts</a:t>
            </a:r>
          </a:p>
          <a:p>
            <a:r>
              <a:rPr lang="en-GB" sz="1100" b="1" dirty="0" smtClean="0"/>
              <a:t>Blood Type: O –</a:t>
            </a:r>
            <a:r>
              <a:rPr lang="en-GB" sz="1100" b="1" dirty="0" err="1" smtClean="0"/>
              <a:t>ve</a:t>
            </a:r>
            <a:endParaRPr lang="en-GB" sz="1100" b="1" dirty="0" smtClean="0"/>
          </a:p>
          <a:p>
            <a:r>
              <a:rPr lang="en-GB" sz="1100" b="1" dirty="0" smtClean="0"/>
              <a:t>Health Problems: Diabetic</a:t>
            </a:r>
          </a:p>
          <a:p>
            <a:endParaRPr lang="en-GB" sz="11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699792" y="4437112"/>
            <a:ext cx="3096344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n-IE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User </a:t>
            </a:r>
            <a:r>
              <a:rPr lang="en-IE" sz="1600" noProof="0" dirty="0" smtClean="0"/>
              <a:t>details stored on frame in case of emergency</a:t>
            </a:r>
            <a:endParaRPr kumimoji="0" lang="en-IE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lang="en-IE" sz="1600" dirty="0" smtClean="0"/>
              <a:t>Different levels of security</a:t>
            </a:r>
          </a:p>
          <a:p>
            <a:pPr marL="800100" lvl="1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" pitchFamily="2" charset="2"/>
              <a:buChar char="Ø"/>
            </a:pPr>
            <a:r>
              <a:rPr lang="en-IE" sz="1600" dirty="0" smtClean="0"/>
              <a:t>General Public</a:t>
            </a:r>
          </a:p>
          <a:p>
            <a:pPr marL="800100" lvl="1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" pitchFamily="2" charset="2"/>
              <a:buChar char="Ø"/>
            </a:pPr>
            <a:r>
              <a:rPr kumimoji="0" lang="en-IE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Emergency</a:t>
            </a:r>
            <a:r>
              <a:rPr kumimoji="0" lang="en-IE" sz="1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Services</a:t>
            </a:r>
            <a:endParaRPr kumimoji="0" lang="en-IE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/>
              <a:defRPr/>
            </a:pPr>
            <a:endParaRPr kumimoji="0" lang="en-IE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tabLst/>
              <a:defRPr/>
            </a:pPr>
            <a:endParaRPr kumimoji="0" lang="en-I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/>
              <a:defRPr/>
            </a:pPr>
            <a:endParaRPr kumimoji="0" lang="en-I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75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0"/>
            <a:ext cx="2664414" cy="613872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Validation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268760"/>
            <a:ext cx="6777317" cy="4563869"/>
          </a:xfrm>
        </p:spPr>
        <p:txBody>
          <a:bodyPr/>
          <a:lstStyle/>
          <a:p>
            <a:pPr>
              <a:buNone/>
            </a:pPr>
            <a:r>
              <a:rPr lang="en-IE" dirty="0" smtClean="0"/>
              <a:t>We went for meeting with:</a:t>
            </a:r>
          </a:p>
          <a:p>
            <a:r>
              <a:rPr lang="en-IE" dirty="0" smtClean="0"/>
              <a:t>John Swords Head of procurement for the HBS.</a:t>
            </a:r>
          </a:p>
          <a:p>
            <a:r>
              <a:rPr lang="en-IE" dirty="0" smtClean="0"/>
              <a:t>Fannin a large medical supplier</a:t>
            </a:r>
          </a:p>
          <a:p>
            <a:r>
              <a:rPr lang="en-IE" dirty="0" smtClean="0"/>
              <a:t>Gerard Flynn head of the department of biomedical engineering in Cork University Hospital. </a:t>
            </a:r>
          </a:p>
          <a:p>
            <a:endParaRPr lang="en-IE" dirty="0" smtClean="0"/>
          </a:p>
          <a:p>
            <a:endParaRPr lang="en-I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806" y="4077072"/>
            <a:ext cx="3375662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293096"/>
            <a:ext cx="366712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3831"/>
            <a:ext cx="1119758" cy="86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448647"/>
            <a:ext cx="16668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0488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0"/>
            <a:ext cx="3240478" cy="613872"/>
          </a:xfrm>
        </p:spPr>
        <p:txBody>
          <a:bodyPr>
            <a:normAutofit fontScale="90000"/>
          </a:bodyPr>
          <a:lstStyle/>
          <a:p>
            <a:r>
              <a:rPr lang="en-IE" dirty="0" err="1" smtClean="0"/>
              <a:t>ZuperFrame</a:t>
            </a:r>
            <a:endParaRPr lang="en-IE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3831"/>
            <a:ext cx="1119758" cy="86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/>
          <a:srcRect l="7787" t="11827" r="6556" b="4449"/>
          <a:stretch>
            <a:fillRect/>
          </a:stretch>
        </p:blipFill>
        <p:spPr bwMode="auto">
          <a:xfrm>
            <a:off x="2051720" y="0"/>
            <a:ext cx="5257867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49801" t="-3937" r="20173" b="89276"/>
          <a:stretch>
            <a:fillRect/>
          </a:stretch>
        </p:blipFill>
        <p:spPr bwMode="auto">
          <a:xfrm>
            <a:off x="4499992" y="-315417"/>
            <a:ext cx="3744416" cy="1027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https://fbcdn-sphotos-d-a.akamaihd.net/hphotos-ak-xpf1/v/t1.0-9/10167943_1041588182522163_2828954967237273092_n.jpg?oh=ea962ba86dde6c1d2677380b98c4f33d&amp;oe=5583A36B&amp;__gda__=1434697044_6fe4d4ad8e61e04c242e6849d9e25f4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5949280"/>
            <a:ext cx="1296143" cy="660223"/>
          </a:xfrm>
          <a:prstGeom prst="rect">
            <a:avLst/>
          </a:prstGeom>
          <a:noFill/>
        </p:spPr>
      </p:pic>
      <p:pic>
        <p:nvPicPr>
          <p:cNvPr id="9" name="Picture 8" descr="stacked-trinity.jpg"/>
          <p:cNvPicPr>
            <a:picLocks noChangeAspect="1"/>
          </p:cNvPicPr>
          <p:nvPr/>
        </p:nvPicPr>
        <p:blipFill>
          <a:blip r:embed="rId6" cstate="print"/>
          <a:srcRect l="16721" t="7995" r="11616" b="8060"/>
          <a:stretch>
            <a:fillRect/>
          </a:stretch>
        </p:blipFill>
        <p:spPr>
          <a:xfrm>
            <a:off x="4572000" y="5877272"/>
            <a:ext cx="1131573" cy="7920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95936" y="3573016"/>
            <a:ext cx="3600400" cy="22159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 walking frame that helps lower the user into sitting position and allows user to stand with ease from sitting through fully adjustable height</a:t>
            </a:r>
            <a:endParaRPr lang="en-GB" sz="20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63710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1573</TotalTime>
  <Words>313</Words>
  <Application>Microsoft Office PowerPoint</Application>
  <PresentationFormat>On-screen Show (4:3)</PresentationFormat>
  <Paragraphs>64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Austin</vt:lpstr>
      <vt:lpstr>Showcase</vt:lpstr>
      <vt:lpstr>The ZuperFrame</vt:lpstr>
      <vt:lpstr>Background</vt:lpstr>
      <vt:lpstr>Existing Solutions</vt:lpstr>
      <vt:lpstr>Background</vt:lpstr>
      <vt:lpstr>Solution</vt:lpstr>
      <vt:lpstr>Validation</vt:lpstr>
      <vt:lpstr>ZuperFrame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Mini-Showcase</dc:title>
  <dc:creator>Jack</dc:creator>
  <cp:lastModifiedBy>ser</cp:lastModifiedBy>
  <cp:revision>73</cp:revision>
  <dcterms:created xsi:type="dcterms:W3CDTF">2015-02-12T17:59:26Z</dcterms:created>
  <dcterms:modified xsi:type="dcterms:W3CDTF">2015-03-01T22:40:28Z</dcterms:modified>
</cp:coreProperties>
</file>