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5" r:id="rId6"/>
    <p:sldId id="263" r:id="rId7"/>
    <p:sldId id="266" r:id="rId8"/>
    <p:sldId id="267" r:id="rId9"/>
    <p:sldId id="259" r:id="rId10"/>
    <p:sldId id="261" r:id="rId11"/>
    <p:sldId id="264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660"/>
  </p:normalViewPr>
  <p:slideViewPr>
    <p:cSldViewPr>
      <p:cViewPr>
        <p:scale>
          <a:sx n="79" d="100"/>
          <a:sy n="79" d="100"/>
        </p:scale>
        <p:origin x="-90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EB906-E402-4417-96EF-55DF8E03AE4F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3AAD3-14A8-415E-97B1-266649553A8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246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http://www.designmantic.com/logo-design/samples?page=8&amp;cat=21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D3-14A8-415E-97B1-266649553A87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740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http://www.effectiveservices.org/images/uploads/TCD-logo-wide_2.jpg</a:t>
            </a:r>
          </a:p>
          <a:p>
            <a:r>
              <a:rPr lang="en-IE" dirty="0" smtClean="0"/>
              <a:t>https://www.google.ie/url?sa=i&amp;rct=j&amp;q=&amp;esrc=s&amp;source=images&amp;cd=&amp;cad=rja&amp;uact=8&amp;ved=0CAcQjRw&amp;url=http%3A%2F%2Fwww.gadgetgirlreviews.com%2F2014_10_01_archive.html&amp;ei=ApPgVI3FIJKp7Aa774H4CQ&amp;bvm=bv.85970519,d.ZGU&amp;psig=AFQjCNE50R8qlNWPe3nb_M1vDc9EJrpENg&amp;ust=1424090229600575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D3-14A8-415E-97B1-266649553A87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725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www.google.ie/url?sa=i&amp;rct=j&amp;q=&amp;esrc=s&amp;source=images&amp;cd=&amp;cad=rja&amp;uact=8&amp;ved=0CAcQjRw&amp;url=http%3A%2F%2Fen.wikipedia.org%2Fwiki%2FCork_University_Hospital&amp;ei=F5bgVNz8M4OQ7Abx6oCQCg&amp;bvm=bv.85970519,d.ZGU&amp;psig=AFQjCNE7sMOErDCoMrQrhBkasUnt1wMzwA&amp;ust=1424091026593207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D3-14A8-415E-97B1-266649553A87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400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‘22000 Euro’ http://www.paulryan.ie/Why_Consider_Health_Insurance/Default.299.html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‘4.6 million’ </a:t>
            </a:r>
            <a:r>
              <a:rPr lang="en-IE" sz="1400" dirty="0" smtClean="0">
                <a:solidFill>
                  <a:schemeClr val="tx1"/>
                </a:solidFill>
              </a:rPr>
              <a:t>‘</a:t>
            </a:r>
            <a:r>
              <a:rPr lang="en-GB" sz="1400" smtClean="0">
                <a:solidFill>
                  <a:schemeClr val="tx1"/>
                </a:solidFill>
              </a:rPr>
              <a:t>The Economic Cost of Falls and Fractures in People aged 65 and over in Ireland ‘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D3-14A8-415E-97B1-266649553A87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995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E6A679-6639-4854-83FE-073076D76469}" type="datetimeFigureOut">
              <a:rPr lang="en-IE" smtClean="0"/>
              <a:pPr/>
              <a:t>16/02/2015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Mini-Showcase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Group 3</a:t>
            </a:r>
          </a:p>
          <a:p>
            <a:r>
              <a:rPr lang="en-IE" dirty="0" smtClean="0"/>
              <a:t>Jack, Colm, Phil, Andrew, Neil</a:t>
            </a:r>
            <a:endParaRPr lang="en-IE" dirty="0"/>
          </a:p>
        </p:txBody>
      </p:sp>
      <p:pic>
        <p:nvPicPr>
          <p:cNvPr id="2053" name="Picture 5" descr="http://www.designmantic.com/create_thumb?id=2263&amp;company=Tri-Vit%2BEngineering&amp;slogan=Strength%2BFrom%2BThe%2BRoo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095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176582" cy="469856"/>
          </a:xfrm>
        </p:spPr>
        <p:txBody>
          <a:bodyPr>
            <a:noAutofit/>
          </a:bodyPr>
          <a:lstStyle/>
          <a:p>
            <a:r>
              <a:rPr lang="en-IE" sz="2400" dirty="0" smtClean="0"/>
              <a:t>Competitive Analysis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/>
          <a:lstStyle/>
          <a:p>
            <a:r>
              <a:rPr lang="en-IE" dirty="0" smtClean="0"/>
              <a:t>We are offering a low cost solution to the likes of lift recliner chair, hoists or several people aiding you.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4" y="2564904"/>
            <a:ext cx="324002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86511"/>
            <a:ext cx="2019300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74" y="2750450"/>
            <a:ext cx="2196244" cy="21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17581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Prices in excess of 500 Euro.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949280"/>
            <a:ext cx="48767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Our solution costs approximately 45 Euro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4" y="404663"/>
            <a:ext cx="1219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51571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Hard to use on your own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5013176"/>
            <a:ext cx="191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Requires round the clock assistance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56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600400" cy="613872"/>
          </a:xfrm>
        </p:spPr>
        <p:txBody>
          <a:bodyPr>
            <a:normAutofit fontScale="90000"/>
          </a:bodyPr>
          <a:lstStyle/>
          <a:p>
            <a:r>
              <a:rPr lang="en-IE" sz="2800" dirty="0" smtClean="0"/>
              <a:t>Competitive Analysis</a:t>
            </a:r>
            <a:endParaRPr lang="en-I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4" y="404663"/>
            <a:ext cx="1219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3272" y="115821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“Though more expensive than an ordinary frame” Pat Tracey, </a:t>
            </a:r>
            <a:r>
              <a:rPr lang="en-IE" dirty="0" err="1" smtClean="0"/>
              <a:t>Fannin’s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231285" y="1844824"/>
            <a:ext cx="6177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Provides valuable extras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NFC chip that contains relevant medical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pistons to allow people to ascend in and out of their chair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861048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Reduce the amount of falling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Hip replacement </a:t>
            </a:r>
            <a:r>
              <a:rPr lang="en-IE" dirty="0" smtClean="0"/>
              <a:t>22000 </a:t>
            </a:r>
            <a:r>
              <a:rPr lang="en-IE" dirty="0"/>
              <a:t>Euro </a:t>
            </a:r>
            <a:r>
              <a:rPr lang="en-IE" dirty="0" smtClean="0"/>
              <a:t>Approximately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2002 4.6 million Euro on fall related hip fractures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Prevention better than cure</a:t>
            </a:r>
            <a:r>
              <a:rPr lang="en-I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Reduce the number of people been admitted to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Encourages better posture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66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240478" cy="61387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5544615" cy="5832647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831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2448390" cy="61387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Branding</a:t>
            </a:r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831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633950" cy="278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664368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18801"/>
          <a:stretch/>
        </p:blipFill>
        <p:spPr bwMode="auto">
          <a:xfrm>
            <a:off x="6012160" y="2276872"/>
            <a:ext cx="2571455" cy="16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67736" y="40050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Team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1979712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E" b="1" dirty="0" smtClean="0">
                <a:solidFill>
                  <a:srgbClr val="94C600"/>
                </a:solidFill>
              </a:rPr>
              <a:t>Mission Statement:</a:t>
            </a:r>
          </a:p>
          <a:p>
            <a:pPr algn="ctr"/>
            <a:r>
              <a:rPr lang="en-IE" dirty="0" smtClean="0">
                <a:solidFill>
                  <a:srgbClr val="94C600"/>
                </a:solidFill>
              </a:rPr>
              <a:t>We </a:t>
            </a:r>
            <a:r>
              <a:rPr lang="en-IE" dirty="0">
                <a:solidFill>
                  <a:srgbClr val="94C600"/>
                </a:solidFill>
              </a:rPr>
              <a:t>want to create a more comprehensive walking aid that helps a user sit and stand  without the need of a helper and also promotes activity by making it more appealing </a:t>
            </a:r>
            <a:endParaRPr lang="en-I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057499" cy="119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6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6" y="428658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096462" cy="61387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488832" cy="4320480"/>
          </a:xfrm>
        </p:spPr>
        <p:txBody>
          <a:bodyPr>
            <a:normAutofit/>
          </a:bodyPr>
          <a:lstStyle/>
          <a:p>
            <a:r>
              <a:rPr lang="en-IE" sz="1600" dirty="0" smtClean="0">
                <a:solidFill>
                  <a:schemeClr val="tx1"/>
                </a:solidFill>
              </a:rPr>
              <a:t>Interviewed and surveyed staff and residents from Friars Lodge and Orwell Health Care</a:t>
            </a:r>
          </a:p>
          <a:p>
            <a:r>
              <a:rPr lang="en-IE" sz="1600" dirty="0" smtClean="0">
                <a:solidFill>
                  <a:schemeClr val="tx1"/>
                </a:solidFill>
              </a:rPr>
              <a:t>Mobility identified as a major topic</a:t>
            </a: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r>
              <a:rPr lang="en-IE" sz="1600" dirty="0" smtClean="0">
                <a:solidFill>
                  <a:schemeClr val="tx1"/>
                </a:solidFill>
              </a:rPr>
              <a:t>Technical Reports:</a:t>
            </a:r>
          </a:p>
          <a:p>
            <a:pPr lvl="1"/>
            <a:r>
              <a:rPr lang="en-IE" sz="1400" dirty="0" smtClean="0">
                <a:solidFill>
                  <a:schemeClr val="tx1"/>
                </a:solidFill>
              </a:rPr>
              <a:t>‘</a:t>
            </a:r>
            <a:r>
              <a:rPr lang="en-GB" sz="1400" dirty="0" smtClean="0">
                <a:solidFill>
                  <a:schemeClr val="tx1"/>
                </a:solidFill>
              </a:rPr>
              <a:t>The Economic Cost of Falls and Fractures in People aged 65 and over in Ireland ‘ 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‘Strategy to Prevent Falls and Fractures </a:t>
            </a:r>
            <a:r>
              <a:rPr lang="en-GB" sz="1600" dirty="0" smtClean="0">
                <a:solidFill>
                  <a:schemeClr val="tx1"/>
                </a:solidFill>
              </a:rPr>
              <a:t>in Ireland’s Ageing Population’</a:t>
            </a:r>
            <a:endParaRPr lang="en-IE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IE" dirty="0"/>
          </a:p>
          <a:p>
            <a:endParaRPr lang="en-IE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736" y="1988840"/>
            <a:ext cx="3994389" cy="23012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3970540" cy="23012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661248"/>
            <a:ext cx="2664296" cy="8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3848" y="378904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120 Residents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32129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73%</a:t>
            </a:r>
            <a:endParaRPr lang="en-GB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9592" y="5373216"/>
            <a:ext cx="74888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“It would be great if you could do something to stop them falling backwards when they try to sit down using the frame”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5373216"/>
            <a:ext cx="648072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831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093" y="44624"/>
            <a:ext cx="3877685" cy="54186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272808" cy="1296144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Mission Statement: </a:t>
            </a:r>
            <a:r>
              <a:rPr lang="en-IE" sz="1600" dirty="0" smtClean="0">
                <a:solidFill>
                  <a:schemeClr val="tx1"/>
                </a:solidFill>
                <a:ea typeface="+mj-ea"/>
                <a:cs typeface="+mj-cs"/>
              </a:rPr>
              <a:t>We </a:t>
            </a:r>
            <a:r>
              <a:rPr lang="en-IE" sz="1600" dirty="0">
                <a:solidFill>
                  <a:schemeClr val="tx1"/>
                </a:solidFill>
                <a:ea typeface="+mj-ea"/>
                <a:cs typeface="+mj-cs"/>
              </a:rPr>
              <a:t>want to create a more comprehensive walking aid that helps a user sit and stand  without the need of a helper and also promotes activity by making it more appealing  </a:t>
            </a:r>
            <a:r>
              <a:rPr lang="en-IE" sz="1600" dirty="0">
                <a:solidFill>
                  <a:srgbClr val="94C600"/>
                </a:solidFill>
                <a:ea typeface="+mj-ea"/>
                <a:cs typeface="+mj-cs"/>
              </a:rPr>
              <a:t/>
            </a:r>
            <a:br>
              <a:rPr lang="en-IE" sz="1600" dirty="0">
                <a:solidFill>
                  <a:srgbClr val="94C600"/>
                </a:solidFill>
                <a:ea typeface="+mj-ea"/>
                <a:cs typeface="+mj-cs"/>
              </a:rPr>
            </a:b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1964556" cy="356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91880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91880" y="429309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1880" y="587727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1109344" cy="138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771054" cy="14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2376264" cy="13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1752956" cy="161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64088" y="3501008"/>
            <a:ext cx="2448272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915816" y="24208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Resistance Band Handles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Piston Frame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50851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Standing Wheelchair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744416" cy="685880"/>
          </a:xfrm>
        </p:spPr>
        <p:txBody>
          <a:bodyPr>
            <a:noAutofit/>
          </a:bodyPr>
          <a:lstStyle/>
          <a:p>
            <a:r>
              <a:rPr lang="en-IE" sz="2400" dirty="0" smtClean="0"/>
              <a:t>Prototype Production</a:t>
            </a:r>
            <a:endParaRPr lang="en-I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160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26116" r="5387" b="18749"/>
          <a:stretch>
            <a:fillRect/>
          </a:stretch>
        </p:blipFill>
        <p:spPr bwMode="auto">
          <a:xfrm>
            <a:off x="2771800" y="1772816"/>
            <a:ext cx="33843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02764"/>
            <a:ext cx="1776413" cy="33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02764"/>
            <a:ext cx="2106773" cy="33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2101654" cy="132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1"/>
          <a:stretch>
            <a:fillRect/>
          </a:stretch>
        </p:blipFill>
        <p:spPr bwMode="auto">
          <a:xfrm>
            <a:off x="3491880" y="5085184"/>
            <a:ext cx="1854594" cy="13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555776" y="3217554"/>
            <a:ext cx="576064" cy="1363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ight Arrow 11"/>
          <p:cNvSpPr/>
          <p:nvPr/>
        </p:nvSpPr>
        <p:spPr>
          <a:xfrm>
            <a:off x="5580112" y="3212976"/>
            <a:ext cx="576064" cy="1456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611560" y="49411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Started with HSE standard frame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8367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Major components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494116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Frame disassembled, altered and adjusted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32129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NFC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Pistons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Solenoids </a:t>
            </a:r>
            <a:endParaRPr lang="en-I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4" grpId="0"/>
      <p:bldP spid="6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4624"/>
            <a:ext cx="2376382" cy="54186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Solution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160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8" t="3198" r="15937"/>
          <a:stretch/>
        </p:blipFill>
        <p:spPr bwMode="auto">
          <a:xfrm>
            <a:off x="755575" y="1196752"/>
            <a:ext cx="2008610" cy="294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2" r="24890"/>
          <a:stretch/>
        </p:blipFill>
        <p:spPr bwMode="auto">
          <a:xfrm>
            <a:off x="6084168" y="1124744"/>
            <a:ext cx="2111606" cy="29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17352" r="7852" b="9771"/>
          <a:stretch>
            <a:fillRect/>
          </a:stretch>
        </p:blipFill>
        <p:spPr bwMode="auto">
          <a:xfrm>
            <a:off x="3059832" y="2348880"/>
            <a:ext cx="2700284" cy="157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836712"/>
            <a:ext cx="2880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 walking frame that allows users to sit and stand more easily through fully adjustable height </a:t>
            </a:r>
            <a:endParaRPr lang="en-I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7408"/>
          <a:stretch>
            <a:fillRect/>
          </a:stretch>
        </p:blipFill>
        <p:spPr bwMode="auto">
          <a:xfrm>
            <a:off x="755576" y="4437112"/>
            <a:ext cx="19442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454884" cy="18891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0152" y="4387330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Name: Mary Wilson</a:t>
            </a:r>
          </a:p>
          <a:p>
            <a:r>
              <a:rPr lang="en-GB" sz="1100" b="1" dirty="0" smtClean="0"/>
              <a:t>Age: 73</a:t>
            </a:r>
          </a:p>
          <a:p>
            <a:r>
              <a:rPr lang="en-GB" sz="1100" b="1" dirty="0" smtClean="0"/>
              <a:t>Address: 15 </a:t>
            </a:r>
            <a:r>
              <a:rPr lang="en-GB" sz="1100" b="1" dirty="0" err="1" smtClean="0"/>
              <a:t>Hanbury</a:t>
            </a:r>
            <a:r>
              <a:rPr lang="en-GB" sz="1100" b="1" dirty="0" smtClean="0"/>
              <a:t> Lane D8</a:t>
            </a:r>
          </a:p>
          <a:p>
            <a:r>
              <a:rPr lang="en-GB" sz="1100" b="1" dirty="0" smtClean="0"/>
              <a:t>N.O.K.: John Wilson 0868684854</a:t>
            </a:r>
          </a:p>
          <a:p>
            <a:r>
              <a:rPr lang="en-GB" sz="1100" b="1" dirty="0" smtClean="0"/>
              <a:t>Allergies: Aspirin, Peanuts</a:t>
            </a:r>
          </a:p>
          <a:p>
            <a:r>
              <a:rPr lang="en-GB" sz="1100" b="1" dirty="0" smtClean="0"/>
              <a:t>Blood Type: O –</a:t>
            </a:r>
            <a:r>
              <a:rPr lang="en-GB" sz="1100" b="1" dirty="0" err="1" smtClean="0"/>
              <a:t>ve</a:t>
            </a:r>
            <a:endParaRPr lang="en-GB" sz="1100" b="1" dirty="0" smtClean="0"/>
          </a:p>
          <a:p>
            <a:r>
              <a:rPr lang="en-GB" sz="1100" b="1" dirty="0" smtClean="0"/>
              <a:t>Health Problems: Diabetic</a:t>
            </a:r>
          </a:p>
          <a:p>
            <a:endParaRPr lang="en-GB" sz="11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99792" y="4437112"/>
            <a:ext cx="309634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User </a:t>
            </a:r>
            <a:r>
              <a:rPr lang="en-IE" sz="1600" noProof="0" dirty="0" smtClean="0"/>
              <a:t>details stored on frame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IE" sz="1600" dirty="0" smtClean="0"/>
              <a:t>Different levels of security</a:t>
            </a:r>
          </a:p>
          <a:p>
            <a:pPr marL="80010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IE" sz="1600" dirty="0" smtClean="0"/>
              <a:t>General Public</a:t>
            </a:r>
          </a:p>
          <a:p>
            <a:pPr marL="80010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en-IE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Services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096462" cy="68588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Solution Modules</a:t>
            </a: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1619672" y="476672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/>
              <a:t>Raising &amp; Lowering </a:t>
            </a:r>
          </a:p>
          <a:p>
            <a:pPr algn="ctr"/>
            <a:r>
              <a:rPr lang="en-IE" sz="2000" b="1" dirty="0" smtClean="0"/>
              <a:t>Mechanism</a:t>
            </a:r>
            <a:endParaRPr lang="en-IE" sz="2000" b="1" dirty="0"/>
          </a:p>
        </p:txBody>
      </p:sp>
      <p:pic>
        <p:nvPicPr>
          <p:cNvPr id="1026" name="Picture 2" descr="C:\Users\mcdonaph\Downloads\IMG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95"/>
          <a:stretch/>
        </p:blipFill>
        <p:spPr bwMode="auto">
          <a:xfrm>
            <a:off x="1947564" y="1380875"/>
            <a:ext cx="2191291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donaph\Downloads\IMG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r="13967"/>
          <a:stretch/>
        </p:blipFill>
        <p:spPr bwMode="auto">
          <a:xfrm>
            <a:off x="6372200" y="1268760"/>
            <a:ext cx="2271132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BlackBerry\camera\walker\IMG-20150214-002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6" r="28190"/>
          <a:stretch/>
        </p:blipFill>
        <p:spPr bwMode="auto">
          <a:xfrm>
            <a:off x="5076056" y="1268760"/>
            <a:ext cx="1322174" cy="36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BlackBerry\camera\walker\IMG-20150214-002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r="16295"/>
          <a:stretch/>
        </p:blipFill>
        <p:spPr bwMode="auto">
          <a:xfrm>
            <a:off x="571579" y="1383665"/>
            <a:ext cx="1375985" cy="36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139952" y="2132856"/>
            <a:ext cx="838066" cy="210270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5305" y="5118868"/>
            <a:ext cx="3466363" cy="444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mtClean="0"/>
              <a:t>Full Uncompressed Height</a:t>
            </a:r>
            <a:endParaRPr lang="en-IE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63260" y="5034408"/>
            <a:ext cx="3466363" cy="44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2000" dirty="0"/>
              <a:t>C</a:t>
            </a:r>
            <a:r>
              <a:rPr lang="en-US" sz="2000" dirty="0" smtClean="0"/>
              <a:t>ompressed Height</a:t>
            </a:r>
            <a:endParaRPr lang="en-IE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5589240"/>
            <a:ext cx="7082875" cy="76021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Pistons attached to each leg of the four legs of the walker</a:t>
            </a:r>
            <a:endParaRPr lang="en-IE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0" y="418527"/>
            <a:ext cx="11160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096462" cy="68588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Solution Modules</a:t>
            </a: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1763688" y="4766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000" b="1" dirty="0" smtClean="0"/>
              <a:t>Locking Mechanism</a:t>
            </a:r>
            <a:endParaRPr lang="en-IE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4805637" y="2194912"/>
            <a:ext cx="838066" cy="210270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1653" y="6011217"/>
            <a:ext cx="3466363" cy="444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Full Uncompressed Height</a:t>
            </a:r>
            <a:endParaRPr lang="en-IE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43703" y="6010889"/>
            <a:ext cx="3466363" cy="44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2000" dirty="0"/>
              <a:t>C</a:t>
            </a:r>
            <a:r>
              <a:rPr lang="en-US" sz="2000" dirty="0" smtClean="0"/>
              <a:t>ompressed Height</a:t>
            </a:r>
            <a:endParaRPr lang="en-IE" sz="2000" dirty="0"/>
          </a:p>
        </p:txBody>
      </p:sp>
      <p:pic>
        <p:nvPicPr>
          <p:cNvPr id="2050" name="Picture 2" descr="C:\Users\mcdonaph\Downloads\IMG_000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9" r="28403" b="10561"/>
          <a:stretch/>
        </p:blipFill>
        <p:spPr bwMode="auto">
          <a:xfrm>
            <a:off x="3346768" y="3440367"/>
            <a:ext cx="1458869" cy="26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lackBerry\camera\walker\IMG-20150214-00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0" y="1247403"/>
            <a:ext cx="2600960" cy="177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BlackBerry\camera\walker\IMG-20150214-00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72276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BlackBerry\camera\walker\IMG-20150214-002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8" y="3717032"/>
            <a:ext cx="260096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cdonaph\Downloads\IMG_0002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48" b="17865"/>
          <a:stretch/>
        </p:blipFill>
        <p:spPr bwMode="auto">
          <a:xfrm>
            <a:off x="3117698" y="972276"/>
            <a:ext cx="1687939" cy="244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cdonaph\Downloads\IMG_0002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19570" r="-2816"/>
          <a:stretch/>
        </p:blipFill>
        <p:spPr bwMode="auto">
          <a:xfrm>
            <a:off x="6177004" y="3026861"/>
            <a:ext cx="1779372" cy="29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0" y="388567"/>
            <a:ext cx="11160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0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2664414" cy="61387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Validation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/>
          <a:lstStyle/>
          <a:p>
            <a:pPr>
              <a:buNone/>
            </a:pPr>
            <a:r>
              <a:rPr lang="en-IE" dirty="0" smtClean="0"/>
              <a:t>We went for meeting with:</a:t>
            </a:r>
          </a:p>
          <a:p>
            <a:r>
              <a:rPr lang="en-IE" dirty="0" smtClean="0"/>
              <a:t>John Swords Head of procurement for the HBS.</a:t>
            </a:r>
          </a:p>
          <a:p>
            <a:r>
              <a:rPr lang="en-IE" dirty="0" smtClean="0"/>
              <a:t>Fannin a large medical supplier</a:t>
            </a:r>
          </a:p>
          <a:p>
            <a:r>
              <a:rPr lang="en-IE" dirty="0" smtClean="0"/>
              <a:t>Gerard Flynn head of the department of biomedical engineering in Cork University Hospital. 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6" y="4077072"/>
            <a:ext cx="337566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667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831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48647"/>
            <a:ext cx="1666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8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1123</TotalTime>
  <Words>496</Words>
  <Application>Microsoft Office PowerPoint</Application>
  <PresentationFormat>On-screen Show (4:3)</PresentationFormat>
  <Paragraphs>94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Mini-Showcase</vt:lpstr>
      <vt:lpstr>Branding</vt:lpstr>
      <vt:lpstr>Background</vt:lpstr>
      <vt:lpstr>Background</vt:lpstr>
      <vt:lpstr>Prototype Production</vt:lpstr>
      <vt:lpstr>Solution</vt:lpstr>
      <vt:lpstr>Solution Modules</vt:lpstr>
      <vt:lpstr>Solution Modules</vt:lpstr>
      <vt:lpstr>Validation</vt:lpstr>
      <vt:lpstr>Competitive Analysis</vt:lpstr>
      <vt:lpstr>Competitive Analysis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Mini-Showcase</dc:title>
  <dc:creator>Jack</dc:creator>
  <cp:lastModifiedBy>Philip Mc Donald</cp:lastModifiedBy>
  <cp:revision>46</cp:revision>
  <dcterms:created xsi:type="dcterms:W3CDTF">2015-02-12T17:59:26Z</dcterms:created>
  <dcterms:modified xsi:type="dcterms:W3CDTF">2015-02-16T09:49:10Z</dcterms:modified>
</cp:coreProperties>
</file>